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79" r:id="rId2"/>
    <p:sldId id="277" r:id="rId3"/>
    <p:sldId id="280" r:id="rId4"/>
    <p:sldId id="281" r:id="rId5"/>
    <p:sldId id="285" r:id="rId6"/>
    <p:sldId id="259" r:id="rId7"/>
    <p:sldId id="260" r:id="rId8"/>
    <p:sldId id="261" r:id="rId9"/>
    <p:sldId id="263" r:id="rId10"/>
    <p:sldId id="256" r:id="rId11"/>
    <p:sldId id="264" r:id="rId12"/>
    <p:sldId id="262" r:id="rId13"/>
    <p:sldId id="265" r:id="rId14"/>
    <p:sldId id="282" r:id="rId15"/>
    <p:sldId id="274" r:id="rId16"/>
    <p:sldId id="278" r:id="rId17"/>
    <p:sldId id="258" r:id="rId18"/>
    <p:sldId id="267" r:id="rId19"/>
    <p:sldId id="268" r:id="rId20"/>
    <p:sldId id="286" r:id="rId21"/>
    <p:sldId id="269" r:id="rId22"/>
    <p:sldId id="257" r:id="rId23"/>
    <p:sldId id="287" r:id="rId24"/>
    <p:sldId id="284" r:id="rId25"/>
    <p:sldId id="276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885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F0F92F-5205-1240-A720-B28361FFC1EE}" type="datetimeFigureOut">
              <a:rPr lang="en-US" smtClean="0"/>
              <a:t>8/16/2022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B17A90-78CC-1648-9A76-51ACA2F756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95566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A9E9A4-C553-1941-B291-4A6F2D7960CF}" type="datetimeFigureOut">
              <a:rPr lang="en-US" smtClean="0"/>
              <a:t>8/16/2022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9DB3E8-4E0D-3A45-B2D1-C595BE25A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38464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Government changes mean a change (for the better) in how we teach phonics and reading at school   - make sure there is consistency throughout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Early reading is the stage where children are learning to become fluent readers</a:t>
            </a:r>
            <a:r>
              <a:rPr lang="en-US" baseline="0" dirty="0"/>
              <a:t> through the use of phonics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DB3E8-4E0D-3A45-B2D1-C595BE25A73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8820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Children will</a:t>
            </a:r>
            <a:r>
              <a:rPr lang="en-US" baseline="0" dirty="0"/>
              <a:t> </a:t>
            </a:r>
            <a:r>
              <a:rPr lang="en-US" dirty="0"/>
              <a:t>not be changing book multiple times a week as previously</a:t>
            </a:r>
          </a:p>
          <a:p>
            <a:r>
              <a:rPr lang="en-US" dirty="0"/>
              <a:t>Reading groups will be set up so you will be notified</a:t>
            </a:r>
            <a:r>
              <a:rPr lang="en-US" baseline="0" dirty="0"/>
              <a:t> of when your book will be sent home/ need to be back in school</a:t>
            </a:r>
          </a:p>
          <a:p>
            <a:r>
              <a:rPr lang="en-US" baseline="0" dirty="0"/>
              <a:t>Groups will change!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DB3E8-4E0D-3A45-B2D1-C595BE25A73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095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Phonemes taught in order         start to read words </a:t>
            </a:r>
            <a:r>
              <a:rPr lang="en-US" dirty="0" err="1"/>
              <a:t>asap</a:t>
            </a:r>
            <a:r>
              <a:rPr lang="en-US" dirty="0"/>
              <a:t>  </a:t>
            </a:r>
          </a:p>
          <a:p>
            <a:r>
              <a:rPr lang="en-US" dirty="0"/>
              <a:t>LW has a picture pneumonic to help children remember the phoneme/grapheme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DB3E8-4E0D-3A45-B2D1-C595BE25A73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4914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Early digraphs  mostly consonant digraphs </a:t>
            </a:r>
            <a:r>
              <a:rPr lang="mr-IN" baseline="0" dirty="0"/>
              <a:t>–</a:t>
            </a:r>
            <a:r>
              <a:rPr lang="en-US" baseline="0" dirty="0"/>
              <a:t> 2 letters 1 sound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DB3E8-4E0D-3A45-B2D1-C595BE25A73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5832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Vowel digraphs taught</a:t>
            </a:r>
            <a:r>
              <a:rPr lang="en-US" baseline="0" dirty="0"/>
              <a:t> with a short caption to help children remember</a:t>
            </a:r>
          </a:p>
          <a:p>
            <a:r>
              <a:rPr lang="en-US" baseline="0" dirty="0"/>
              <a:t>Also </a:t>
            </a:r>
            <a:r>
              <a:rPr lang="en-US" baseline="0" dirty="0" err="1"/>
              <a:t>trigraphs</a:t>
            </a:r>
            <a:r>
              <a:rPr lang="en-US" baseline="0" dirty="0"/>
              <a:t> </a:t>
            </a:r>
            <a:r>
              <a:rPr lang="en-US" baseline="0" dirty="0" err="1"/>
              <a:t>igh</a:t>
            </a:r>
            <a:r>
              <a:rPr lang="en-US" baseline="0" dirty="0"/>
              <a:t>, air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DB3E8-4E0D-3A45-B2D1-C595BE25A73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6152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During phonics lessons we use Sound buttons so we can sound talk and blend to read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DB3E8-4E0D-3A45-B2D1-C595BE25A73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8005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Digraphs</a:t>
            </a:r>
            <a:r>
              <a:rPr lang="en-US" baseline="0" dirty="0"/>
              <a:t> have a zip to sound talk and blend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DB3E8-4E0D-3A45-B2D1-C595BE25A73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5360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Words</a:t>
            </a:r>
            <a:r>
              <a:rPr lang="en-US" baseline="0" dirty="0"/>
              <a:t> that do not follow the rules and cannot be decoded </a:t>
            </a:r>
            <a:r>
              <a:rPr lang="mr-IN" baseline="0" dirty="0"/>
              <a:t>–</a:t>
            </a:r>
            <a:r>
              <a:rPr lang="en-US" baseline="0" dirty="0"/>
              <a:t> tricky words/  exception words </a:t>
            </a:r>
          </a:p>
          <a:p>
            <a:r>
              <a:rPr lang="en-US" baseline="0" dirty="0" err="1"/>
              <a:t>Chn</a:t>
            </a:r>
            <a:r>
              <a:rPr lang="en-US" baseline="0" dirty="0"/>
              <a:t> are taught what part of the word is tricky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DB3E8-4E0D-3A45-B2D1-C595BE25A73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9210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all know how important learning to read is and the impact it has on a child’s success  - it must be a positive experience</a:t>
            </a:r>
          </a:p>
          <a:p>
            <a:r>
              <a:rPr lang="en-US" dirty="0"/>
              <a:t>What’s the reality?  Reluctant to read because</a:t>
            </a:r>
            <a:r>
              <a:rPr lang="en-US" baseline="0" dirty="0"/>
              <a:t> they find it hard</a:t>
            </a:r>
            <a:endParaRPr lang="en-US" dirty="0"/>
          </a:p>
          <a:p>
            <a:r>
              <a:rPr lang="en-US" dirty="0"/>
              <a:t>Frustration  stress   tears </a:t>
            </a:r>
            <a:r>
              <a:rPr lang="mr-IN" dirty="0"/>
              <a:t>–</a:t>
            </a:r>
            <a:r>
              <a:rPr lang="en-US" dirty="0"/>
              <a:t> </a:t>
            </a:r>
          </a:p>
          <a:p>
            <a:r>
              <a:rPr lang="en-US" dirty="0"/>
              <a:t>Important to look at the big long term picture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DB3E8-4E0D-3A45-B2D1-C595BE25A73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9042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Quite a big difference to how reading</a:t>
            </a:r>
            <a:r>
              <a:rPr lang="en-US" baseline="0" dirty="0"/>
              <a:t> was previously taught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DB3E8-4E0D-3A45-B2D1-C595BE25A73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839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E6D1A-1E8D-4042-89B2-08E892544A46}" type="datetime1">
              <a:rPr lang="en-GB" smtClean="0"/>
              <a:t>16/08/2022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F87D-E4EC-3E46-B207-AD5994DC7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196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73C27-B8F7-724F-B384-CBFBE0D0E272}" type="datetime1">
              <a:rPr lang="en-GB" smtClean="0"/>
              <a:t>16/08/2022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F87D-E4EC-3E46-B207-AD5994DC7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009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D1EB6-125F-B749-B023-F86BD3BE0479}" type="datetime1">
              <a:rPr lang="en-GB" smtClean="0"/>
              <a:t>16/08/2022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F87D-E4EC-3E46-B207-AD5994DC7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953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C34DE-534C-A843-A1EC-74F404D34279}" type="datetime1">
              <a:rPr lang="en-GB" smtClean="0"/>
              <a:t>16/08/2022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F87D-E4EC-3E46-B207-AD5994DC7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876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5DD6-32C6-D54E-AE2F-60B675C5FEEB}" type="datetime1">
              <a:rPr lang="en-GB" smtClean="0"/>
              <a:t>16/08/2022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F87D-E4EC-3E46-B207-AD5994DC7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893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8AFA3-B005-EF42-AA00-22DD50436501}" type="datetime1">
              <a:rPr lang="en-GB" smtClean="0"/>
              <a:t>16/08/2022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F87D-E4EC-3E46-B207-AD5994DC7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543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77C9C-B660-E242-97D7-50113EB8A11D}" type="datetime1">
              <a:rPr lang="en-GB" smtClean="0"/>
              <a:t>16/08/2022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F87D-E4EC-3E46-B207-AD5994DC7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433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EDB6-5ACD-9447-97DA-FCF5C75BDE39}" type="datetime1">
              <a:rPr lang="en-GB" smtClean="0"/>
              <a:t>16/08/2022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F87D-E4EC-3E46-B207-AD5994DC7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114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A4E12-C773-3648-AC7A-7F5175600727}" type="datetime1">
              <a:rPr lang="en-GB" smtClean="0"/>
              <a:t>16/08/2022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F87D-E4EC-3E46-B207-AD5994DC7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257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DEF8C-55D3-B444-8B8F-CCACCCBA45DB}" type="datetime1">
              <a:rPr lang="en-GB" smtClean="0"/>
              <a:t>16/08/2022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F87D-E4EC-3E46-B207-AD5994DC7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609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72886-D98A-F549-BEF0-9B04D260949E}" type="datetime1">
              <a:rPr lang="en-GB" smtClean="0"/>
              <a:t>16/08/2022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F87D-E4EC-3E46-B207-AD5994DC7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005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0B2E68-CFEA-C845-B1FB-F396DD92B2D0}" type="datetime1">
              <a:rPr lang="en-GB" smtClean="0"/>
              <a:t>16/08/2022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1F87D-E4EC-3E46-B207-AD5994DC7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239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image" Target="../media/image2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ollins.co.uk/pages/collins-big-cat-little-wandle-letters-and-sounds-revised-books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hyperlink" Target="http://www.freeimageslive.co.uk/free_stock_image/crayon-alphabet-jpg" TargetMode="Externa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hyperlink" Target="https://www.littlewandlelettersandsounds.org.uk/resources/for-parents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0CC1C-6AEC-435A-847A-F3A5CF094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40357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b="1" dirty="0">
                <a:latin typeface="Comic Sans MS" panose="030F0702030302020204" pitchFamily="66" charset="0"/>
              </a:rPr>
              <a:t>Welcome to our phonics and reading information sharing session</a:t>
            </a:r>
            <a:br>
              <a:rPr lang="en-GB" b="1">
                <a:latin typeface="Comic Sans MS" panose="030F0702030302020204" pitchFamily="66" charset="0"/>
              </a:rPr>
            </a:br>
            <a:endParaRPr lang="en-GB" b="1" dirty="0">
              <a:latin typeface="Comic Sans MS" panose="030F0702030302020204" pitchFamily="66" charset="0"/>
            </a:endParaRPr>
          </a:p>
        </p:txBody>
      </p:sp>
      <p:pic>
        <p:nvPicPr>
          <p:cNvPr id="1026" name="Picture 2" descr="GREENHEAD PRIMARY SCHOOL BLAZER BADGE">
            <a:extLst>
              <a:ext uri="{FF2B5EF4-FFF2-40B4-BE49-F238E27FC236}">
                <a16:creationId xmlns:a16="http://schemas.microsoft.com/office/drawing/2014/main" id="{2F11A1BB-2BCC-412A-B5C4-59ADED974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4609" y="3471058"/>
            <a:ext cx="2536874" cy="255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46495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3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9051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3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924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" y="0"/>
            <a:ext cx="91393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9327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" y="0"/>
            <a:ext cx="91393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8330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F474A-4DBB-4CF2-804B-089812A49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3830"/>
          </a:xfrm>
        </p:spPr>
        <p:txBody>
          <a:bodyPr>
            <a:normAutofit/>
          </a:bodyPr>
          <a:lstStyle/>
          <a:p>
            <a:r>
              <a:rPr lang="en-GB" sz="2800" b="1" u="sng" dirty="0">
                <a:latin typeface="Comic Sans MS" panose="030F0702030302020204" pitchFamily="66" charset="0"/>
              </a:rPr>
              <a:t>Meaning of words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8E3DAA-B215-41FF-AA79-A5CE923878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28468"/>
            <a:ext cx="8229600" cy="557504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>
                <a:latin typeface="Comic Sans MS" panose="030F0702030302020204" pitchFamily="66" charset="0"/>
              </a:rPr>
              <a:t>You may hear your children say….</a:t>
            </a:r>
            <a:r>
              <a:rPr lang="en-US" dirty="0">
                <a:latin typeface="Comic Sans MS" panose="030F0702030302020204" pitchFamily="66" charset="0"/>
              </a:rPr>
              <a:t> </a:t>
            </a:r>
          </a:p>
          <a:p>
            <a:pPr marL="0" indent="0">
              <a:buNone/>
            </a:pPr>
            <a:r>
              <a:rPr lang="en-US" sz="2000" b="1" dirty="0">
                <a:latin typeface="Comic Sans MS" panose="030F0702030302020204" pitchFamily="66" charset="0"/>
              </a:rPr>
              <a:t>-phonics </a:t>
            </a:r>
            <a:r>
              <a:rPr lang="en-US" sz="2000" dirty="0">
                <a:latin typeface="Comic Sans MS" panose="030F0702030302020204" pitchFamily="66" charset="0"/>
              </a:rPr>
              <a:t>(also known as ‘synthetic phonics’) – The teaching of reading by developing awareness of the sounds in words and the corresponding letters used to represent those sounds.</a:t>
            </a:r>
          </a:p>
          <a:p>
            <a:pPr marL="0" indent="0">
              <a:buNone/>
            </a:pPr>
            <a:r>
              <a:rPr lang="en-US" sz="2000" b="1" dirty="0">
                <a:latin typeface="Comic Sans MS" panose="030F0702030302020204" pitchFamily="66" charset="0"/>
              </a:rPr>
              <a:t>phoneme</a:t>
            </a:r>
            <a:r>
              <a:rPr lang="en-US" sz="2000" dirty="0">
                <a:latin typeface="Comic Sans MS" panose="030F0702030302020204" pitchFamily="66" charset="0"/>
              </a:rPr>
              <a:t> - Any one of the 44 sounds which make up words in the English language. </a:t>
            </a:r>
          </a:p>
          <a:p>
            <a:pPr marL="0" indent="0">
              <a:buNone/>
            </a:pPr>
            <a:r>
              <a:rPr lang="en-US" sz="2000" b="1" dirty="0">
                <a:latin typeface="Comic Sans MS" panose="030F0702030302020204" pitchFamily="66" charset="0"/>
              </a:rPr>
              <a:t>-grapheme </a:t>
            </a:r>
            <a:r>
              <a:rPr lang="en-US" sz="2000" dirty="0">
                <a:latin typeface="Comic Sans MS" panose="030F0702030302020204" pitchFamily="66" charset="0"/>
              </a:rPr>
              <a:t>– How a phoneme is written down. There can be more than one way to spell a phoneme. </a:t>
            </a:r>
            <a:r>
              <a:rPr lang="en-US" sz="2000" dirty="0" err="1">
                <a:latin typeface="Comic Sans MS" panose="030F0702030302020204" pitchFamily="66" charset="0"/>
              </a:rPr>
              <a:t>E.g</a:t>
            </a:r>
            <a:r>
              <a:rPr lang="en-US" sz="2000" dirty="0">
                <a:latin typeface="Comic Sans MS" panose="030F0702030302020204" pitchFamily="66" charset="0"/>
              </a:rPr>
              <a:t>-the phoneme ‘ay’ is spelt differently in each of the words ‘w</a:t>
            </a:r>
            <a:r>
              <a:rPr lang="en-US" sz="2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ay</a:t>
            </a:r>
            <a:r>
              <a:rPr lang="en-US" sz="2000" dirty="0">
                <a:latin typeface="Comic Sans MS" panose="030F0702030302020204" pitchFamily="66" charset="0"/>
              </a:rPr>
              <a:t>’, ‘m</a:t>
            </a:r>
            <a:r>
              <a:rPr lang="en-US" sz="2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a</a:t>
            </a:r>
            <a:r>
              <a:rPr lang="en-US" sz="2000" dirty="0">
                <a:latin typeface="Comic Sans MS" panose="030F0702030302020204" pitchFamily="66" charset="0"/>
              </a:rPr>
              <a:t>k</a:t>
            </a:r>
            <a:r>
              <a:rPr lang="en-US" sz="2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e</a:t>
            </a:r>
            <a:r>
              <a:rPr lang="en-US" sz="2000" dirty="0">
                <a:latin typeface="Comic Sans MS" panose="030F0702030302020204" pitchFamily="66" charset="0"/>
              </a:rPr>
              <a:t>’, ‘f</a:t>
            </a:r>
            <a:r>
              <a:rPr lang="en-US" sz="2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ai</a:t>
            </a:r>
            <a:r>
              <a:rPr lang="en-US" sz="2000" dirty="0">
                <a:latin typeface="Comic Sans MS" panose="030F0702030302020204" pitchFamily="66" charset="0"/>
              </a:rPr>
              <a:t>l’, ‘gr</a:t>
            </a:r>
            <a:r>
              <a:rPr lang="en-US" sz="2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ea</a:t>
            </a:r>
            <a:r>
              <a:rPr lang="en-US" sz="2000" dirty="0">
                <a:latin typeface="Comic Sans MS" panose="030F0702030302020204" pitchFamily="66" charset="0"/>
              </a:rPr>
              <a:t>t’, ‘sl</a:t>
            </a:r>
            <a:r>
              <a:rPr lang="en-US" sz="2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eigh</a:t>
            </a:r>
            <a:r>
              <a:rPr lang="en-US" sz="2000" dirty="0">
                <a:latin typeface="Comic Sans MS" panose="030F0702030302020204" pitchFamily="66" charset="0"/>
              </a:rPr>
              <a:t>’ and ‘l</a:t>
            </a:r>
            <a:r>
              <a:rPr lang="en-US" sz="2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a</a:t>
            </a:r>
            <a:r>
              <a:rPr lang="en-US" sz="2000" dirty="0">
                <a:latin typeface="Comic Sans MS" panose="030F0702030302020204" pitchFamily="66" charset="0"/>
              </a:rPr>
              <a:t>dy’. </a:t>
            </a:r>
          </a:p>
          <a:p>
            <a:pPr marL="0" indent="0">
              <a:buNone/>
            </a:pPr>
            <a:r>
              <a:rPr lang="en-US" sz="2000" b="1" dirty="0">
                <a:latin typeface="Comic Sans MS" panose="030F0702030302020204" pitchFamily="66" charset="0"/>
              </a:rPr>
              <a:t>-blending</a:t>
            </a:r>
            <a:r>
              <a:rPr lang="en-US" sz="2000" dirty="0">
                <a:latin typeface="Comic Sans MS" panose="030F0702030302020204" pitchFamily="66" charset="0"/>
              </a:rPr>
              <a:t> – Putting together the sounds in a word in order to read it, e.g. </a:t>
            </a:r>
          </a:p>
          <a:p>
            <a:pPr marL="0" indent="0">
              <a:buNone/>
            </a:pPr>
            <a:r>
              <a:rPr lang="en-US" sz="2000" dirty="0">
                <a:latin typeface="Comic Sans MS" panose="030F0702030302020204" pitchFamily="66" charset="0"/>
              </a:rPr>
              <a:t>‘f – r – o – g, frog’ </a:t>
            </a:r>
          </a:p>
          <a:p>
            <a:pPr marL="0" indent="0">
              <a:buNone/>
            </a:pPr>
            <a:r>
              <a:rPr lang="en-US" sz="2000" b="1" dirty="0">
                <a:latin typeface="Comic Sans MS" panose="030F0702030302020204" pitchFamily="66" charset="0"/>
              </a:rPr>
              <a:t>-segmenting</a:t>
            </a:r>
            <a:r>
              <a:rPr lang="en-US" sz="2000" dirty="0">
                <a:latin typeface="Comic Sans MS" panose="030F0702030302020204" pitchFamily="66" charset="0"/>
              </a:rPr>
              <a:t> – Breaking a word into sounds in order to spell </a:t>
            </a:r>
          </a:p>
          <a:p>
            <a:pPr marL="0" indent="0">
              <a:buNone/>
            </a:pPr>
            <a:r>
              <a:rPr lang="en-US" sz="2000" dirty="0">
                <a:latin typeface="Comic Sans MS" panose="030F0702030302020204" pitchFamily="66" charset="0"/>
              </a:rPr>
              <a:t>them, e.g. ‘frog, f – r – o – g’’</a:t>
            </a:r>
          </a:p>
          <a:p>
            <a:pPr marL="0" indent="0">
              <a:buNone/>
            </a:pPr>
            <a:r>
              <a:rPr lang="en-US" sz="2000" b="1" dirty="0">
                <a:latin typeface="Comic Sans MS" panose="030F0702030302020204" pitchFamily="66" charset="0"/>
              </a:rPr>
              <a:t>-Digraph</a:t>
            </a:r>
            <a:r>
              <a:rPr lang="en-US" sz="2000" dirty="0">
                <a:latin typeface="Comic Sans MS" panose="030F0702030302020204" pitchFamily="66" charset="0"/>
              </a:rPr>
              <a:t>- 2 letters making one sound </a:t>
            </a:r>
          </a:p>
          <a:p>
            <a:pPr marL="0" indent="0">
              <a:buNone/>
            </a:pPr>
            <a:r>
              <a:rPr lang="en-US" sz="2000" b="1" dirty="0">
                <a:latin typeface="Comic Sans MS" panose="030F0702030302020204" pitchFamily="66" charset="0"/>
              </a:rPr>
              <a:t>-Trigraph</a:t>
            </a:r>
            <a:r>
              <a:rPr lang="en-US" sz="2000" dirty="0">
                <a:latin typeface="Comic Sans MS" panose="030F0702030302020204" pitchFamily="66" charset="0"/>
              </a:rPr>
              <a:t>- 3 letters making one sound</a:t>
            </a:r>
            <a:endParaRPr lang="en-GB" sz="2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n-GB" dirty="0">
              <a:latin typeface="Bradley Hand ITC" panose="03070402050302030203" pitchFamily="66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DB1225-27B9-42F5-8251-E21C2F835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2639" y="4479200"/>
            <a:ext cx="1723927" cy="6175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54FF0EF-D3F8-4163-9EBC-FE7DED10FE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8676" y="5416459"/>
            <a:ext cx="816899" cy="1143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D583E46-DD7F-4177-9901-BBBAB2F765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3361" y="5409425"/>
            <a:ext cx="823094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1820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97315" y="456987"/>
            <a:ext cx="268374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u="sng" dirty="0">
                <a:latin typeface="Comic Sans MS" panose="030F0702030302020204" pitchFamily="66" charset="0"/>
              </a:rPr>
              <a:t>Reading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1973" y="1745100"/>
            <a:ext cx="23679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We want children to</a:t>
            </a:r>
          </a:p>
          <a:p>
            <a:r>
              <a:rPr lang="en-US" dirty="0">
                <a:latin typeface="Comic Sans MS" panose="030F0702030302020204" pitchFamily="66" charset="0"/>
              </a:rPr>
              <a:t> love reading.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6543" y="3284761"/>
            <a:ext cx="21723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Reading should be </a:t>
            </a:r>
          </a:p>
          <a:p>
            <a:r>
              <a:rPr lang="en-US" dirty="0">
                <a:latin typeface="Comic Sans MS" panose="030F0702030302020204" pitchFamily="66" charset="0"/>
              </a:rPr>
              <a:t>enjoyable.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99034" y="3284761"/>
            <a:ext cx="29979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We want children to read </a:t>
            </a:r>
          </a:p>
          <a:p>
            <a:r>
              <a:rPr lang="en-US" dirty="0">
                <a:latin typeface="Comic Sans MS" panose="030F0702030302020204" pitchFamily="66" charset="0"/>
              </a:rPr>
              <a:t>for pleasure and be life </a:t>
            </a:r>
          </a:p>
          <a:p>
            <a:r>
              <a:rPr lang="en-US" dirty="0">
                <a:latin typeface="Comic Sans MS" panose="030F0702030302020204" pitchFamily="66" charset="0"/>
              </a:rPr>
              <a:t>long readers.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24619" y="1715714"/>
            <a:ext cx="30412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Learning to read should be</a:t>
            </a:r>
          </a:p>
          <a:p>
            <a:r>
              <a:rPr lang="en-US" dirty="0">
                <a:latin typeface="Comic Sans MS" panose="030F0702030302020204" pitchFamily="66" charset="0"/>
              </a:rPr>
              <a:t> a positive experience.</a:t>
            </a:r>
          </a:p>
        </p:txBody>
      </p:sp>
      <p:pic>
        <p:nvPicPr>
          <p:cNvPr id="13" name="Picture 12" descr="downloa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323" y="1519625"/>
            <a:ext cx="2908300" cy="2794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576628" y="4590010"/>
            <a:ext cx="5990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Reading underpins children’s access to the curriculum </a:t>
            </a:r>
          </a:p>
          <a:p>
            <a:r>
              <a:rPr lang="en-US" dirty="0">
                <a:latin typeface="Comic Sans MS" panose="030F0702030302020204" pitchFamily="66" charset="0"/>
              </a:rPr>
              <a:t>and clearly impacts on their achievement.</a:t>
            </a:r>
          </a:p>
        </p:txBody>
      </p:sp>
      <p:pic>
        <p:nvPicPr>
          <p:cNvPr id="9" name="Picture 8" descr="Screen Shot 2021-09-24 at 14.45.39.png">
            <a:extLst>
              <a:ext uri="{FF2B5EF4-FFF2-40B4-BE49-F238E27FC236}">
                <a16:creationId xmlns:a16="http://schemas.microsoft.com/office/drawing/2014/main" id="{FA6E0D99-D60A-337F-85BE-520820516C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81" y="5442400"/>
            <a:ext cx="942535" cy="1011261"/>
          </a:xfrm>
          <a:prstGeom prst="rect">
            <a:avLst/>
          </a:prstGeom>
        </p:spPr>
      </p:pic>
      <p:pic>
        <p:nvPicPr>
          <p:cNvPr id="10" name="Picture 2" descr="Collins Big Cat Writing Competition - Collins | Freedom to Teach">
            <a:extLst>
              <a:ext uri="{FF2B5EF4-FFF2-40B4-BE49-F238E27FC236}">
                <a16:creationId xmlns:a16="http://schemas.microsoft.com/office/drawing/2014/main" id="{EF0F703D-A364-7DAF-F0F9-8CF0DFD3D6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5877" y="5229941"/>
            <a:ext cx="1762987" cy="133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7384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69168" y="630838"/>
            <a:ext cx="82450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omic Sans MS" panose="030F0702030302020204" pitchFamily="66" charset="0"/>
              </a:rPr>
              <a:t>Once children have a secure knowledge of a number of</a:t>
            </a:r>
          </a:p>
          <a:p>
            <a:r>
              <a:rPr lang="en-US" sz="2000" b="1" dirty="0">
                <a:latin typeface="Comic Sans MS" panose="030F0702030302020204" pitchFamily="66" charset="0"/>
              </a:rPr>
              <a:t>GPC’s (Grapheme Phoneme Correspondences)</a:t>
            </a:r>
          </a:p>
          <a:p>
            <a:r>
              <a:rPr lang="en-US" sz="2000" b="1" dirty="0">
                <a:latin typeface="Comic Sans MS" panose="030F0702030302020204" pitchFamily="66" charset="0"/>
              </a:rPr>
              <a:t>and are confidently blending, they will be ready for </a:t>
            </a:r>
          </a:p>
          <a:p>
            <a:r>
              <a:rPr lang="en-US" sz="2000" b="1" dirty="0">
                <a:latin typeface="Comic Sans MS" panose="030F0702030302020204" pitchFamily="66" charset="0"/>
              </a:rPr>
              <a:t>reading books.</a:t>
            </a:r>
            <a:endParaRPr lang="en-US" sz="2000" dirty="0">
              <a:latin typeface="Comic Sans MS" panose="030F0702030302020204" pitchFamily="66" charset="0"/>
            </a:endParaRPr>
          </a:p>
          <a:p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b="1" dirty="0">
                <a:latin typeface="Comic Sans MS" panose="030F0702030302020204" pitchFamily="66" charset="0"/>
              </a:rPr>
              <a:t>Prior to this they may have wordless books which develop</a:t>
            </a:r>
          </a:p>
          <a:p>
            <a:r>
              <a:rPr lang="en-US" sz="2000" b="1" dirty="0">
                <a:latin typeface="Comic Sans MS" panose="030F0702030302020204" pitchFamily="66" charset="0"/>
              </a:rPr>
              <a:t>great language skills and teach children the layout of books</a:t>
            </a:r>
          </a:p>
          <a:p>
            <a:r>
              <a:rPr lang="en-US" sz="2000" b="1" dirty="0">
                <a:latin typeface="Comic Sans MS" panose="030F0702030302020204" pitchFamily="66" charset="0"/>
              </a:rPr>
              <a:t>and how to handle books.</a:t>
            </a:r>
          </a:p>
        </p:txBody>
      </p:sp>
      <p:pic>
        <p:nvPicPr>
          <p:cNvPr id="6" name="Picture 5" descr="x500_c2a649fc-eedf-4e04-859a-987ae534fbee_600x60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285" y="3429000"/>
            <a:ext cx="1648341" cy="1559331"/>
          </a:xfrm>
          <a:prstGeom prst="rect">
            <a:avLst/>
          </a:prstGeom>
        </p:spPr>
      </p:pic>
      <p:pic>
        <p:nvPicPr>
          <p:cNvPr id="7" name="Picture 6" descr="x500_937ce1c2-a586-437a-92b3-aff4249770f7_600x60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368" y="3531361"/>
            <a:ext cx="1619263" cy="1531823"/>
          </a:xfrm>
          <a:prstGeom prst="rect">
            <a:avLst/>
          </a:prstGeom>
        </p:spPr>
      </p:pic>
      <p:pic>
        <p:nvPicPr>
          <p:cNvPr id="8" name="Picture 7" descr="x500_2bc7c73f-0e05-4c9b-8c60-96ea2f6917ff_600x60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360" y="3511057"/>
            <a:ext cx="1558306" cy="1477274"/>
          </a:xfrm>
          <a:prstGeom prst="rect">
            <a:avLst/>
          </a:prstGeom>
        </p:spPr>
      </p:pic>
      <p:pic>
        <p:nvPicPr>
          <p:cNvPr id="9" name="Picture 2" descr="Collins Big Cat Writing Competition - Collins | Freedom to Teach">
            <a:extLst>
              <a:ext uri="{FF2B5EF4-FFF2-40B4-BE49-F238E27FC236}">
                <a16:creationId xmlns:a16="http://schemas.microsoft.com/office/drawing/2014/main" id="{7AB14338-5D5F-161C-0CAB-E9A690543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7480" y="5409163"/>
            <a:ext cx="1762987" cy="133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Screen Shot 2021-09-24 at 14.45.39.png">
            <a:extLst>
              <a:ext uri="{FF2B5EF4-FFF2-40B4-BE49-F238E27FC236}">
                <a16:creationId xmlns:a16="http://schemas.microsoft.com/office/drawing/2014/main" id="{A1C8FECA-D33C-C1BC-918C-905E7CDE52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81" y="5442400"/>
            <a:ext cx="942535" cy="1011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0657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 descr="image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03" y="109098"/>
            <a:ext cx="2717777" cy="13588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931736" y="465378"/>
            <a:ext cx="48878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>
                <a:latin typeface="Comic Sans MS" panose="030F0702030302020204" pitchFamily="66" charset="0"/>
              </a:rPr>
              <a:t>How we teach reading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7903" y="1667263"/>
            <a:ext cx="5319085" cy="2369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u="sng" dirty="0">
                <a:latin typeface="Comic Sans MS" panose="030F0702030302020204" pitchFamily="66" charset="0"/>
              </a:rPr>
              <a:t>Reading practice sessions are </a:t>
            </a:r>
            <a:r>
              <a:rPr lang="en-US" sz="2400" dirty="0">
                <a:latin typeface="Comic Sans MS" panose="030F0702030302020204" pitchFamily="66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omic Sans MS" panose="030F0702030302020204" pitchFamily="66" charset="0"/>
              </a:rPr>
              <a:t>Timetabled 3 times a week.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omic Sans MS" panose="030F0702030302020204" pitchFamily="66" charset="0"/>
              </a:rPr>
              <a:t>Taught by trained teacher or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omic Sans MS" panose="030F0702030302020204" pitchFamily="66" charset="0"/>
              </a:rPr>
              <a:t>Teaching assistant.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omic Sans MS" panose="030F0702030302020204" pitchFamily="66" charset="0"/>
              </a:rPr>
              <a:t>Taught in small groups. </a:t>
            </a:r>
          </a:p>
          <a:p>
            <a:endParaRPr lang="en-US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3052308" y="4011697"/>
            <a:ext cx="465544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>
                <a:latin typeface="Comic Sans MS" panose="030F0702030302020204" pitchFamily="66" charset="0"/>
              </a:rPr>
              <a:t>Books are: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omic Sans MS" panose="030F0702030302020204" pitchFamily="66" charset="0"/>
              </a:rPr>
              <a:t>Matched to children’s </a:t>
            </a:r>
          </a:p>
          <a:p>
            <a:r>
              <a:rPr lang="en-US" sz="2400" dirty="0">
                <a:latin typeface="Comic Sans MS" panose="030F0702030302020204" pitchFamily="66" charset="0"/>
              </a:rPr>
              <a:t>   secure phonic knowledge and </a:t>
            </a:r>
          </a:p>
          <a:p>
            <a:r>
              <a:rPr lang="en-US" sz="2400" dirty="0">
                <a:latin typeface="Comic Sans MS" panose="030F0702030302020204" pitchFamily="66" charset="0"/>
              </a:rPr>
              <a:t>   word reading.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omic Sans MS" panose="030F0702030302020204" pitchFamily="66" charset="0"/>
              </a:rPr>
              <a:t>Read three times.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omic Sans MS" panose="030F0702030302020204" pitchFamily="66" charset="0"/>
              </a:rPr>
              <a:t>Sent home</a:t>
            </a:r>
            <a:endParaRPr lang="en-US" sz="2000" dirty="0">
              <a:latin typeface="Bradley Hand ITC" panose="03070402050302030203" pitchFamily="66" charset="0"/>
            </a:endParaRPr>
          </a:p>
        </p:txBody>
      </p:sp>
      <p:pic>
        <p:nvPicPr>
          <p:cNvPr id="13" name="Picture 12" descr="Screen Shot 2021-09-24 at 14.45.39.png">
            <a:extLst>
              <a:ext uri="{FF2B5EF4-FFF2-40B4-BE49-F238E27FC236}">
                <a16:creationId xmlns:a16="http://schemas.microsoft.com/office/drawing/2014/main" id="{5BE52AE4-F71E-4551-2014-F38E1082CB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81" y="5442400"/>
            <a:ext cx="942535" cy="1011261"/>
          </a:xfrm>
          <a:prstGeom prst="rect">
            <a:avLst/>
          </a:prstGeom>
        </p:spPr>
      </p:pic>
      <p:pic>
        <p:nvPicPr>
          <p:cNvPr id="15" name="Picture 2" descr="Collins Big Cat Writing Competition - Collins | Freedom to Teach">
            <a:extLst>
              <a:ext uri="{FF2B5EF4-FFF2-40B4-BE49-F238E27FC236}">
                <a16:creationId xmlns:a16="http://schemas.microsoft.com/office/drawing/2014/main" id="{82BDE3FE-D903-0A56-2DD9-9E4F3501F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7480" y="5409163"/>
            <a:ext cx="1762987" cy="133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28581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05335" y="262165"/>
            <a:ext cx="8938665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Comic Sans MS" panose="030F0702030302020204" pitchFamily="66" charset="0"/>
              </a:rPr>
              <a:t>Reading Practice Books carefully matched so children can read </a:t>
            </a:r>
          </a:p>
          <a:p>
            <a:r>
              <a:rPr lang="en-US" b="1" dirty="0">
                <a:latin typeface="Comic Sans MS" panose="030F0702030302020204" pitchFamily="66" charset="0"/>
              </a:rPr>
              <a:t>fluently and independently</a:t>
            </a:r>
          </a:p>
          <a:p>
            <a:endParaRPr lang="en-US" b="1" dirty="0">
              <a:latin typeface="Comic Sans MS" panose="030F0702030302020204" pitchFamily="66" charset="0"/>
            </a:endParaRPr>
          </a:p>
          <a:p>
            <a:r>
              <a:rPr lang="en-US" b="1" dirty="0">
                <a:latin typeface="Comic Sans MS" panose="030F0702030302020204" pitchFamily="66" charset="0"/>
              </a:rPr>
              <a:t>3 Reads </a:t>
            </a:r>
            <a:r>
              <a:rPr lang="mr-IN" b="1" dirty="0">
                <a:latin typeface="Comic Sans MS" panose="030F0702030302020204" pitchFamily="66" charset="0"/>
              </a:rPr>
              <a:t>–</a:t>
            </a:r>
            <a:r>
              <a:rPr lang="en-US" b="1" dirty="0">
                <a:latin typeface="Comic Sans MS" panose="030F0702030302020204" pitchFamily="66" charset="0"/>
              </a:rPr>
              <a:t> each one begins with some quick sounds and words practice</a:t>
            </a:r>
          </a:p>
          <a:p>
            <a:endParaRPr lang="en-US" b="1" dirty="0">
              <a:latin typeface="Comic Sans MS" panose="030F0702030302020204" pitchFamily="66" charset="0"/>
            </a:endParaRPr>
          </a:p>
          <a:p>
            <a:pPr marL="342900" indent="-342900">
              <a:buAutoNum type="arabicPeriod"/>
            </a:pPr>
            <a:r>
              <a:rPr lang="en-US" b="1" dirty="0">
                <a:latin typeface="Comic Sans MS" panose="030F0702030302020204" pitchFamily="66" charset="0"/>
              </a:rPr>
              <a:t>Decoding</a:t>
            </a:r>
          </a:p>
          <a:p>
            <a:pPr marL="342900" indent="-342900">
              <a:buAutoNum type="arabicPeriod"/>
            </a:pPr>
            <a:endParaRPr lang="en-US" b="1" dirty="0">
              <a:latin typeface="Comic Sans MS" panose="030F0702030302020204" pitchFamily="66" charset="0"/>
            </a:endParaRPr>
          </a:p>
          <a:p>
            <a:pPr marL="342900" indent="-342900">
              <a:buAutoNum type="arabicPeriod"/>
            </a:pPr>
            <a:endParaRPr lang="en-US" b="1" dirty="0">
              <a:latin typeface="Comic Sans MS" panose="030F0702030302020204" pitchFamily="66" charset="0"/>
            </a:endParaRPr>
          </a:p>
          <a:p>
            <a:pPr marL="342900" indent="-342900">
              <a:buAutoNum type="arabicPeriod"/>
            </a:pPr>
            <a:r>
              <a:rPr lang="en-US" b="1" dirty="0">
                <a:latin typeface="Comic Sans MS" panose="030F0702030302020204" pitchFamily="66" charset="0"/>
              </a:rPr>
              <a:t>Prosody</a:t>
            </a:r>
          </a:p>
          <a:p>
            <a:r>
              <a:rPr lang="en-US" b="1" dirty="0">
                <a:latin typeface="Comic Sans MS" panose="030F0702030302020204" pitchFamily="66" charset="0"/>
              </a:rPr>
              <a:t>      (intonation, expression)</a:t>
            </a:r>
          </a:p>
          <a:p>
            <a:pPr marL="342900" indent="-342900">
              <a:buAutoNum type="arabicPeriod"/>
            </a:pPr>
            <a:endParaRPr lang="en-US" b="1" dirty="0">
              <a:latin typeface="Comic Sans MS" panose="030F0702030302020204" pitchFamily="66" charset="0"/>
            </a:endParaRPr>
          </a:p>
          <a:p>
            <a:r>
              <a:rPr lang="en-US" b="1" dirty="0">
                <a:latin typeface="Comic Sans MS" panose="030F0702030302020204" pitchFamily="66" charset="0"/>
              </a:rPr>
              <a:t>3.   Comprehension</a:t>
            </a:r>
          </a:p>
          <a:p>
            <a:pPr marL="342900" indent="-342900">
              <a:buAutoNum type="arabicPeriod"/>
            </a:pPr>
            <a:endParaRPr lang="en-US" b="1" dirty="0">
              <a:latin typeface="Comic Sans MS" panose="030F0702030302020204" pitchFamily="66" charset="0"/>
            </a:endParaRPr>
          </a:p>
          <a:p>
            <a:r>
              <a:rPr lang="en-US" b="1" dirty="0">
                <a:latin typeface="Comic Sans MS" panose="030F0702030302020204" pitchFamily="66" charset="0"/>
              </a:rPr>
              <a:t>When children take their book home to read they should be 95% fluent.</a:t>
            </a:r>
          </a:p>
          <a:p>
            <a:r>
              <a:rPr lang="en-US" b="1" dirty="0">
                <a:latin typeface="Comic Sans MS" panose="030F0702030302020204" pitchFamily="66" charset="0"/>
              </a:rPr>
              <a:t>Please do not worry that a book is too easy </a:t>
            </a:r>
            <a:r>
              <a:rPr lang="mr-IN" b="1" dirty="0">
                <a:latin typeface="Comic Sans MS" panose="030F0702030302020204" pitchFamily="66" charset="0"/>
              </a:rPr>
              <a:t>–</a:t>
            </a:r>
            <a:r>
              <a:rPr lang="en-US" b="1" dirty="0">
                <a:latin typeface="Comic Sans MS" panose="030F0702030302020204" pitchFamily="66" charset="0"/>
              </a:rPr>
              <a:t> your child needs to develop</a:t>
            </a:r>
          </a:p>
          <a:p>
            <a:r>
              <a:rPr lang="en-US" b="1" dirty="0">
                <a:latin typeface="Comic Sans MS" panose="030F0702030302020204" pitchFamily="66" charset="0"/>
              </a:rPr>
              <a:t>fluency and confidence in reading.  Re-reading a book  they have had before</a:t>
            </a:r>
          </a:p>
          <a:p>
            <a:r>
              <a:rPr lang="en-US" b="1" dirty="0">
                <a:latin typeface="Comic Sans MS" panose="030F0702030302020204" pitchFamily="66" charset="0"/>
              </a:rPr>
              <a:t>helps develop fluency </a:t>
            </a:r>
            <a:r>
              <a:rPr lang="mr-IN" b="1" dirty="0">
                <a:latin typeface="Comic Sans MS" panose="030F0702030302020204" pitchFamily="66" charset="0"/>
              </a:rPr>
              <a:t>–</a:t>
            </a:r>
            <a:r>
              <a:rPr lang="en-US" b="1" dirty="0">
                <a:latin typeface="Comic Sans MS" panose="030F0702030302020204" pitchFamily="66" charset="0"/>
              </a:rPr>
              <a:t> this is the goal.</a:t>
            </a:r>
          </a:p>
          <a:p>
            <a:endParaRPr lang="en-US" b="1" dirty="0">
              <a:latin typeface="Comic Sans MS" panose="030F0702030302020204" pitchFamily="66" charset="0"/>
            </a:endParaRPr>
          </a:p>
          <a:p>
            <a:r>
              <a:rPr lang="en-US" b="1" dirty="0">
                <a:latin typeface="Comic Sans MS" panose="030F0702030302020204" pitchFamily="66" charset="0"/>
              </a:rPr>
              <a:t>Celebrate their success!!!</a:t>
            </a:r>
          </a:p>
        </p:txBody>
      </p:sp>
      <p:pic>
        <p:nvPicPr>
          <p:cNvPr id="7" name="Picture 6" descr="downloa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33303"/>
            <a:ext cx="3472783" cy="2013037"/>
          </a:xfrm>
          <a:prstGeom prst="rect">
            <a:avLst/>
          </a:prstGeom>
        </p:spPr>
      </p:pic>
      <p:pic>
        <p:nvPicPr>
          <p:cNvPr id="4" name="Picture 3" descr="Screen Shot 2021-09-24 at 14.45.39.png">
            <a:extLst>
              <a:ext uri="{FF2B5EF4-FFF2-40B4-BE49-F238E27FC236}">
                <a16:creationId xmlns:a16="http://schemas.microsoft.com/office/drawing/2014/main" id="{6C4B845D-4AED-E36F-D231-C9B45E7089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55" y="5617477"/>
            <a:ext cx="942535" cy="1011261"/>
          </a:xfrm>
          <a:prstGeom prst="rect">
            <a:avLst/>
          </a:prstGeom>
        </p:spPr>
      </p:pic>
      <p:pic>
        <p:nvPicPr>
          <p:cNvPr id="5" name="Picture 2" descr="Collins Big Cat Writing Competition - Collins | Freedom to Teach">
            <a:extLst>
              <a:ext uri="{FF2B5EF4-FFF2-40B4-BE49-F238E27FC236}">
                <a16:creationId xmlns:a16="http://schemas.microsoft.com/office/drawing/2014/main" id="{0B55D4EE-D512-D2A9-E5DF-1CD4C3D3B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6126" y="5409163"/>
            <a:ext cx="1762987" cy="133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14195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6618" y="179248"/>
            <a:ext cx="8193269" cy="63401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u="sng" dirty="0">
                <a:latin typeface="Comic Sans MS" panose="030F0702030302020204" pitchFamily="66" charset="0"/>
              </a:rPr>
              <a:t>How do we decide which books children read?</a:t>
            </a:r>
          </a:p>
          <a:p>
            <a:endParaRPr lang="en-US" b="1" dirty="0">
              <a:latin typeface="Comic Sans MS" panose="030F0702030302020204" pitchFamily="66" charset="0"/>
            </a:endParaRPr>
          </a:p>
          <a:p>
            <a:r>
              <a:rPr lang="en-US" b="1" dirty="0">
                <a:latin typeface="Comic Sans MS" panose="030F0702030302020204" pitchFamily="66" charset="0"/>
              </a:rPr>
              <a:t>Children are assessed, then LW matches which books </a:t>
            </a:r>
          </a:p>
          <a:p>
            <a:r>
              <a:rPr lang="en-US" b="1" dirty="0">
                <a:latin typeface="Comic Sans MS" panose="030F0702030302020204" pitchFamily="66" charset="0"/>
              </a:rPr>
              <a:t>Should be allocated for their secure phonic knowledge.</a:t>
            </a:r>
          </a:p>
          <a:p>
            <a:endParaRPr lang="en-US" b="1" dirty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  <a:p>
            <a:r>
              <a:rPr lang="en-US" b="1" dirty="0">
                <a:latin typeface="Comic Sans MS" panose="030F0702030302020204" pitchFamily="66" charset="0"/>
              </a:rPr>
              <a:t>Children will take their Reading Practice Book home</a:t>
            </a:r>
          </a:p>
          <a:p>
            <a:r>
              <a:rPr lang="en-US" b="1" dirty="0">
                <a:latin typeface="Comic Sans MS" panose="030F0702030302020204" pitchFamily="66" charset="0"/>
              </a:rPr>
              <a:t>(after reading it 3 times in school).</a:t>
            </a:r>
          </a:p>
          <a:p>
            <a:endParaRPr lang="en-US" b="1" dirty="0">
              <a:latin typeface="Comic Sans MS" panose="030F0702030302020204" pitchFamily="66" charset="0"/>
            </a:endParaRPr>
          </a:p>
          <a:p>
            <a:r>
              <a:rPr lang="en-US" b="1" dirty="0">
                <a:latin typeface="Comic Sans MS" panose="030F0702030302020204" pitchFamily="66" charset="0"/>
              </a:rPr>
              <a:t>Share the front cover page before reading – this </a:t>
            </a:r>
          </a:p>
          <a:p>
            <a:r>
              <a:rPr lang="en-US" b="1" dirty="0">
                <a:latin typeface="Comic Sans MS" panose="030F0702030302020204" pitchFamily="66" charset="0"/>
              </a:rPr>
              <a:t>cover sounds and words contained in the book.</a:t>
            </a:r>
          </a:p>
          <a:p>
            <a:endParaRPr lang="en-US" b="1" dirty="0">
              <a:latin typeface="Comic Sans MS" panose="030F0702030302020204" pitchFamily="66" charset="0"/>
            </a:endParaRPr>
          </a:p>
          <a:p>
            <a:r>
              <a:rPr lang="en-US" b="1" dirty="0">
                <a:latin typeface="Comic Sans MS" panose="030F0702030302020204" pitchFamily="66" charset="0"/>
              </a:rPr>
              <a:t>Celebrate, praise, talk about the book with you child.</a:t>
            </a:r>
          </a:p>
          <a:p>
            <a:endParaRPr lang="en-US" b="1" dirty="0">
              <a:latin typeface="Comic Sans MS" panose="030F0702030302020204" pitchFamily="66" charset="0"/>
            </a:endParaRPr>
          </a:p>
          <a:p>
            <a:r>
              <a:rPr lang="en-US" b="1" dirty="0">
                <a:latin typeface="Comic Sans MS" panose="030F0702030302020204" pitchFamily="66" charset="0"/>
              </a:rPr>
              <a:t>Please make sure books are in school bags everyday</a:t>
            </a:r>
          </a:p>
          <a:p>
            <a:r>
              <a:rPr lang="en-US" b="1" dirty="0">
                <a:latin typeface="Comic Sans MS" panose="030F0702030302020204" pitchFamily="66" charset="0"/>
              </a:rPr>
              <a:t>As they may have a spare five minutes during the</a:t>
            </a:r>
          </a:p>
          <a:p>
            <a:r>
              <a:rPr lang="en-US" b="1" dirty="0">
                <a:latin typeface="Comic Sans MS" panose="030F0702030302020204" pitchFamily="66" charset="0"/>
              </a:rPr>
              <a:t>Day to read their books. </a:t>
            </a:r>
          </a:p>
          <a:p>
            <a:endParaRPr lang="en-US" b="1" dirty="0">
              <a:latin typeface="Comic Sans MS" panose="030F0702030302020204" pitchFamily="66" charset="0"/>
            </a:endParaRPr>
          </a:p>
          <a:p>
            <a:r>
              <a:rPr lang="en-US" b="1" dirty="0">
                <a:latin typeface="Comic Sans MS" panose="030F0702030302020204" pitchFamily="66" charset="0"/>
              </a:rPr>
              <a:t>Please look after our books.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 descr="x500_2a37ccd3-a672-4877-b56b-b9fb9356dbb6_600x60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996" y="826743"/>
            <a:ext cx="1427461" cy="1353233"/>
          </a:xfrm>
          <a:prstGeom prst="rect">
            <a:avLst/>
          </a:prstGeom>
        </p:spPr>
      </p:pic>
      <p:pic>
        <p:nvPicPr>
          <p:cNvPr id="6" name="Picture 5" descr="x500_cb1dee7d-f67f-4777-96f8-7377cf742f41_600x60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710" y="1503359"/>
            <a:ext cx="1438350" cy="1363556"/>
          </a:xfrm>
          <a:prstGeom prst="rect">
            <a:avLst/>
          </a:prstGeom>
        </p:spPr>
      </p:pic>
      <p:pic>
        <p:nvPicPr>
          <p:cNvPr id="7" name="Picture 6" descr="x500_db356d57-2de5-436c-b048-0df9c89d4286_1024x1024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6132" y="2622323"/>
            <a:ext cx="1305301" cy="16133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24B95C4-180A-41A9-8877-F6F1C20301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36586" y="4235676"/>
            <a:ext cx="2916683" cy="238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135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u="sng" dirty="0">
                <a:latin typeface="Comic Sans MS" panose="030F0702030302020204" pitchFamily="66" charset="0"/>
              </a:rPr>
              <a:t> Phonics and Early Reading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Comic Sans MS" panose="030F0702030302020204" pitchFamily="66" charset="0"/>
              </a:rPr>
              <a:t>Part 1 </a:t>
            </a:r>
            <a:r>
              <a:rPr lang="mr-IN" dirty="0">
                <a:latin typeface="Comic Sans MS" panose="030F0702030302020204" pitchFamily="66" charset="0"/>
              </a:rPr>
              <a:t>–</a:t>
            </a:r>
            <a:r>
              <a:rPr lang="en-US" dirty="0">
                <a:latin typeface="Comic Sans MS" panose="030F0702030302020204" pitchFamily="66" charset="0"/>
              </a:rPr>
              <a:t> information about how we teach phonics.</a:t>
            </a:r>
          </a:p>
          <a:p>
            <a:pPr marL="0" indent="0">
              <a:buNone/>
            </a:pPr>
            <a:endParaRPr lang="en-US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dirty="0">
                <a:latin typeface="Comic Sans MS" panose="030F0702030302020204" pitchFamily="66" charset="0"/>
              </a:rPr>
              <a:t>Part 2 </a:t>
            </a:r>
            <a:r>
              <a:rPr lang="mr-IN" dirty="0">
                <a:latin typeface="Comic Sans MS" panose="030F0702030302020204" pitchFamily="66" charset="0"/>
              </a:rPr>
              <a:t>–</a:t>
            </a:r>
            <a:r>
              <a:rPr lang="en-US" dirty="0">
                <a:latin typeface="Comic Sans MS" panose="030F0702030302020204" pitchFamily="66" charset="0"/>
              </a:rPr>
              <a:t> information about how we teach reading.</a:t>
            </a:r>
          </a:p>
          <a:p>
            <a:pPr marL="0" indent="0">
              <a:buNone/>
            </a:pPr>
            <a:endParaRPr lang="en-US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dirty="0">
                <a:latin typeface="Comic Sans MS" panose="030F0702030302020204" pitchFamily="66" charset="0"/>
              </a:rPr>
              <a:t>Part 3 – supporting at home.</a:t>
            </a:r>
          </a:p>
        </p:txBody>
      </p:sp>
      <p:pic>
        <p:nvPicPr>
          <p:cNvPr id="4" name="Picture 3" descr="Screen Shot 2021-09-24 at 14.45.39.png">
            <a:extLst>
              <a:ext uri="{FF2B5EF4-FFF2-40B4-BE49-F238E27FC236}">
                <a16:creationId xmlns:a16="http://schemas.microsoft.com/office/drawing/2014/main" id="{24675809-3E8A-43B6-9E49-C55CA0927D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33" y="5620532"/>
            <a:ext cx="942535" cy="1011261"/>
          </a:xfrm>
          <a:prstGeom prst="rect">
            <a:avLst/>
          </a:prstGeom>
        </p:spPr>
      </p:pic>
      <p:pic>
        <p:nvPicPr>
          <p:cNvPr id="2050" name="Picture 2" descr="Collins Big Cat Writing Competition - Collins | Freedom to Teach">
            <a:extLst>
              <a:ext uri="{FF2B5EF4-FFF2-40B4-BE49-F238E27FC236}">
                <a16:creationId xmlns:a16="http://schemas.microsoft.com/office/drawing/2014/main" id="{0674F18E-B4C1-43EC-81C4-7372F30F0D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7480" y="5409163"/>
            <a:ext cx="1762987" cy="133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30712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190C0AA-86AD-85B8-150E-30BD68D7D092}"/>
              </a:ext>
            </a:extLst>
          </p:cNvPr>
          <p:cNvSpPr txBox="1"/>
          <p:nvPr/>
        </p:nvSpPr>
        <p:spPr>
          <a:xfrm>
            <a:off x="1364566" y="548640"/>
            <a:ext cx="55004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u="sng" dirty="0">
                <a:latin typeface="Comic Sans MS" panose="030F0702030302020204" pitchFamily="66" charset="0"/>
              </a:rPr>
              <a:t>What will they read after they have finished the phonics scheme?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F9CB94-2A90-5EFD-3281-DF2C4FCE64FB}"/>
              </a:ext>
            </a:extLst>
          </p:cNvPr>
          <p:cNvSpPr txBox="1"/>
          <p:nvPr/>
        </p:nvSpPr>
        <p:spPr>
          <a:xfrm>
            <a:off x="457200" y="1631853"/>
            <a:ext cx="7315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omic Sans MS" panose="030F0702030302020204" pitchFamily="66" charset="0"/>
              </a:rPr>
              <a:t>Ideally children should complete the phonics scheme at the end of year 1 but may still need some phonics sessions within the Autumn term during Year 2.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omic Sans MS" panose="030F0702030302020204" pitchFamily="66" charset="0"/>
              </a:rPr>
              <a:t>Year 1 children will complete a fluency assessment, this will indicate if the children are ready to come away from the Little </a:t>
            </a:r>
            <a:r>
              <a:rPr lang="en-GB" sz="2000" dirty="0" err="1">
                <a:latin typeface="Comic Sans MS" panose="030F0702030302020204" pitchFamily="66" charset="0"/>
              </a:rPr>
              <a:t>Wandle</a:t>
            </a:r>
            <a:r>
              <a:rPr lang="en-GB" sz="2000" dirty="0">
                <a:latin typeface="Comic Sans MS" panose="030F0702030302020204" pitchFamily="66" charset="0"/>
              </a:rPr>
              <a:t> reading books.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omic Sans MS" panose="030F0702030302020204" pitchFamily="66" charset="0"/>
              </a:rPr>
              <a:t>Once completed the Little </a:t>
            </a:r>
            <a:r>
              <a:rPr lang="en-GB" sz="2000" dirty="0" err="1">
                <a:latin typeface="Comic Sans MS" panose="030F0702030302020204" pitchFamily="66" charset="0"/>
              </a:rPr>
              <a:t>Wandle</a:t>
            </a:r>
            <a:r>
              <a:rPr lang="en-GB" sz="2000" dirty="0">
                <a:latin typeface="Comic Sans MS" panose="030F0702030302020204" pitchFamily="66" charset="0"/>
              </a:rPr>
              <a:t> reading books they move on to Big Cat Reading scheme, starting on colour Lime. </a:t>
            </a:r>
          </a:p>
          <a:p>
            <a:endParaRPr lang="en-GB" sz="2000" dirty="0">
              <a:latin typeface="Comic Sans MS" panose="030F0702030302020204" pitchFamily="66" charset="0"/>
            </a:endParaRPr>
          </a:p>
          <a:p>
            <a:r>
              <a:rPr lang="en-GB" sz="2000" dirty="0">
                <a:latin typeface="Comic Sans MS" panose="030F0702030302020204" pitchFamily="66" charset="0"/>
              </a:rPr>
              <a:t>Fluency assessment: if the child can read between 60-70 words per minute they are ready to move on.</a:t>
            </a:r>
          </a:p>
        </p:txBody>
      </p:sp>
      <p:pic>
        <p:nvPicPr>
          <p:cNvPr id="5" name="Picture 4" descr="Screen Shot 2021-09-24 at 14.45.39.png">
            <a:extLst>
              <a:ext uri="{FF2B5EF4-FFF2-40B4-BE49-F238E27FC236}">
                <a16:creationId xmlns:a16="http://schemas.microsoft.com/office/drawing/2014/main" id="{B8B796C4-8712-057F-54B7-588386D45D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55" y="5673749"/>
            <a:ext cx="942535" cy="1011261"/>
          </a:xfrm>
          <a:prstGeom prst="rect">
            <a:avLst/>
          </a:prstGeom>
        </p:spPr>
      </p:pic>
      <p:pic>
        <p:nvPicPr>
          <p:cNvPr id="6" name="Picture 2" descr="Collins Big Cat Writing Competition - Collins | Freedom to Teach">
            <a:extLst>
              <a:ext uri="{FF2B5EF4-FFF2-40B4-BE49-F238E27FC236}">
                <a16:creationId xmlns:a16="http://schemas.microsoft.com/office/drawing/2014/main" id="{40209FE7-DF92-C383-D8E6-09F0C951B1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6126" y="5409163"/>
            <a:ext cx="1762987" cy="133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94781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7477" y="1204941"/>
            <a:ext cx="772805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Comic Sans MS" panose="030F0702030302020204" pitchFamily="66" charset="0"/>
              </a:rPr>
              <a:t>Children will also bring home a ‘reading for pleasure book’ from our class library each week.</a:t>
            </a:r>
          </a:p>
          <a:p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>
                <a:latin typeface="Comic Sans MS" panose="030F0702030302020204" pitchFamily="66" charset="0"/>
              </a:rPr>
              <a:t>To become lifelong readers, it is essential that they read for pleasure.</a:t>
            </a:r>
          </a:p>
          <a:p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>
                <a:latin typeface="Comic Sans MS" panose="030F0702030302020204" pitchFamily="66" charset="0"/>
              </a:rPr>
              <a:t>Children </a:t>
            </a:r>
            <a:r>
              <a:rPr lang="en-US" sz="2000" b="1" dirty="0">
                <a:latin typeface="Comic Sans MS" panose="030F0702030302020204" pitchFamily="66" charset="0"/>
              </a:rPr>
              <a:t>may not </a:t>
            </a:r>
            <a:r>
              <a:rPr lang="en-US" sz="2000" dirty="0">
                <a:latin typeface="Comic Sans MS" panose="030F0702030302020204" pitchFamily="66" charset="0"/>
              </a:rPr>
              <a:t>be able to read this book independently, but these books offer a wealth of opportunities for talking about the pictures and enjoying the story or information text.</a:t>
            </a:r>
          </a:p>
          <a:p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>
                <a:latin typeface="Comic Sans MS" panose="030F0702030302020204" pitchFamily="66" charset="0"/>
              </a:rPr>
              <a:t>Enjoy the book together and </a:t>
            </a:r>
          </a:p>
          <a:p>
            <a:r>
              <a:rPr lang="en-US" sz="2000" dirty="0">
                <a:latin typeface="Comic Sans MS" panose="030F0702030302020204" pitchFamily="66" charset="0"/>
              </a:rPr>
              <a:t>foster a love of reading.</a:t>
            </a:r>
          </a:p>
        </p:txBody>
      </p:sp>
      <p:pic>
        <p:nvPicPr>
          <p:cNvPr id="5" name="Picture 4" descr="downloa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986" y="4651203"/>
            <a:ext cx="1291082" cy="1940150"/>
          </a:xfrm>
          <a:prstGeom prst="rect">
            <a:avLst/>
          </a:prstGeom>
        </p:spPr>
      </p:pic>
      <p:pic>
        <p:nvPicPr>
          <p:cNvPr id="6" name="Picture 5" descr="imag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512" y="4716874"/>
            <a:ext cx="1297391" cy="1297391"/>
          </a:xfrm>
          <a:prstGeom prst="rect">
            <a:avLst/>
          </a:prstGeom>
        </p:spPr>
      </p:pic>
      <p:pic>
        <p:nvPicPr>
          <p:cNvPr id="7" name="Picture 6" descr="image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3029" y="1717239"/>
            <a:ext cx="1148062" cy="99017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184255" y="120032"/>
            <a:ext cx="58351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>
                <a:latin typeface="Comic Sans MS" panose="030F0702030302020204" pitchFamily="66" charset="0"/>
              </a:rPr>
              <a:t>Supporting at home.</a:t>
            </a:r>
          </a:p>
          <a:p>
            <a:r>
              <a:rPr lang="en-US" sz="3200" b="1" u="sng" dirty="0">
                <a:latin typeface="Comic Sans MS" panose="030F0702030302020204" pitchFamily="66" charset="0"/>
              </a:rPr>
              <a:t>Reading for pleasure books</a:t>
            </a:r>
          </a:p>
        </p:txBody>
      </p:sp>
      <p:pic>
        <p:nvPicPr>
          <p:cNvPr id="10" name="Picture 9" descr="images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659" y="4857177"/>
            <a:ext cx="1394333" cy="1394333"/>
          </a:xfrm>
          <a:prstGeom prst="rect">
            <a:avLst/>
          </a:prstGeom>
        </p:spPr>
      </p:pic>
      <p:pic>
        <p:nvPicPr>
          <p:cNvPr id="11" name="Picture 10" descr="images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915" y="3015145"/>
            <a:ext cx="1061176" cy="1326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6007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u="sng" dirty="0">
                <a:latin typeface="Comic Sans MS" panose="030F0702030302020204" pitchFamily="66" charset="0"/>
              </a:rPr>
              <a:t>What else can parents do?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800" dirty="0">
                <a:latin typeface="Comic Sans MS" panose="030F0702030302020204" pitchFamily="66" charset="0"/>
              </a:rPr>
              <a:t>Please look at the Little </a:t>
            </a:r>
            <a:r>
              <a:rPr lang="en-US" sz="2800" dirty="0" err="1">
                <a:latin typeface="Comic Sans MS" panose="030F0702030302020204" pitchFamily="66" charset="0"/>
              </a:rPr>
              <a:t>Wandle</a:t>
            </a:r>
            <a:r>
              <a:rPr lang="en-US" sz="2800" dirty="0">
                <a:latin typeface="Comic Sans MS" panose="030F0702030302020204" pitchFamily="66" charset="0"/>
              </a:rPr>
              <a:t> videos and guidance for parents</a:t>
            </a:r>
          </a:p>
          <a:p>
            <a:pPr marL="0" indent="0">
              <a:buNone/>
            </a:pPr>
            <a:endParaRPr lang="en-US" sz="28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2800" dirty="0">
                <a:latin typeface="Comic Sans MS" panose="030F0702030302020204" pitchFamily="66" charset="0"/>
              </a:rPr>
              <a:t>Support children in learning the alphabetic code.</a:t>
            </a:r>
          </a:p>
          <a:p>
            <a:pPr marL="0" indent="0">
              <a:buNone/>
            </a:pPr>
            <a:endParaRPr lang="en-US" sz="28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2800" dirty="0">
                <a:latin typeface="Comic Sans MS" panose="030F0702030302020204" pitchFamily="66" charset="0"/>
              </a:rPr>
              <a:t>Let your child “show off” their reading to you and celebrate and praise all the way!</a:t>
            </a:r>
          </a:p>
          <a:p>
            <a:pPr marL="0" indent="0">
              <a:buNone/>
            </a:pPr>
            <a:endParaRPr lang="en-US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2800" dirty="0">
                <a:latin typeface="Comic Sans MS" panose="030F0702030302020204" pitchFamily="66" charset="0"/>
              </a:rPr>
              <a:t>Share books with your children for pleasure.</a:t>
            </a:r>
          </a:p>
          <a:p>
            <a:pPr marL="0" indent="0">
              <a:buNone/>
            </a:pPr>
            <a:endParaRPr lang="en-US" sz="28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2800" dirty="0">
                <a:latin typeface="Comic Sans MS" panose="030F0702030302020204" pitchFamily="66" charset="0"/>
              </a:rPr>
              <a:t>Check on your class page for documents to support reading and phonics.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6783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BA30807-9BB8-EF31-0EC6-94CB53AA7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701" y="223000"/>
            <a:ext cx="4662195" cy="34491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0A6D810-EF35-3C65-11E6-69A8BBEF11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5641" y="3672181"/>
            <a:ext cx="4620737" cy="318581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87AF811-8683-AEA9-7ED8-F0D7D8480F96}"/>
              </a:ext>
            </a:extLst>
          </p:cNvPr>
          <p:cNvSpPr txBox="1"/>
          <p:nvPr/>
        </p:nvSpPr>
        <p:spPr>
          <a:xfrm>
            <a:off x="0" y="406199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406BD8-CB2E-AFAE-D9DD-E41906376FB2}"/>
              </a:ext>
            </a:extLst>
          </p:cNvPr>
          <p:cNvSpPr txBox="1"/>
          <p:nvPr/>
        </p:nvSpPr>
        <p:spPr>
          <a:xfrm>
            <a:off x="4965896" y="244493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4"/>
              </a:rPr>
              <a:t>Collins Big Cat | Little </a:t>
            </a:r>
            <a:r>
              <a:rPr lang="en-GB" dirty="0" err="1">
                <a:hlinkClick r:id="rId4"/>
              </a:rPr>
              <a:t>Wandle</a:t>
            </a:r>
            <a:r>
              <a:rPr lang="en-GB" dirty="0">
                <a:hlinkClick r:id="rId4"/>
              </a:rPr>
              <a:t> Letters and Sounds Revised Books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47029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4B26D7-914A-4141-AD29-52264EF48B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20334" y="1381694"/>
            <a:ext cx="6499389" cy="42852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CB25A17-DA6F-4B9F-86AA-869FD078CD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8772" y="1574639"/>
            <a:ext cx="3084245" cy="356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68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988803" y="0"/>
            <a:ext cx="6490879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4400" dirty="0">
              <a:latin typeface="Comic Sans MS" panose="030F0702030302020204" pitchFamily="66" charset="0"/>
            </a:endParaRPr>
          </a:p>
          <a:p>
            <a:r>
              <a:rPr lang="en-US" sz="4400" dirty="0">
                <a:latin typeface="Comic Sans MS" panose="030F0702030302020204" pitchFamily="66" charset="0"/>
              </a:rPr>
              <a:t>Thank you for joining us</a:t>
            </a:r>
          </a:p>
          <a:p>
            <a:endParaRPr lang="en-US" sz="4400" dirty="0">
              <a:latin typeface="Comic Sans MS" panose="030F0702030302020204" pitchFamily="66" charset="0"/>
            </a:endParaRPr>
          </a:p>
          <a:p>
            <a:r>
              <a:rPr lang="en-US" sz="4400" dirty="0">
                <a:latin typeface="Comic Sans MS" panose="030F0702030302020204" pitchFamily="66" charset="0"/>
              </a:rPr>
              <a:t>Questions ???</a:t>
            </a:r>
          </a:p>
        </p:txBody>
      </p:sp>
      <p:pic>
        <p:nvPicPr>
          <p:cNvPr id="4" name="Picture 2" descr="Collins Big Cat Writing Competition - Collins | Freedom to Teach">
            <a:extLst>
              <a:ext uri="{FF2B5EF4-FFF2-40B4-BE49-F238E27FC236}">
                <a16:creationId xmlns:a16="http://schemas.microsoft.com/office/drawing/2014/main" id="{07ABB3D3-DD7C-6598-C04B-0C698A1C55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903" y="4766552"/>
            <a:ext cx="2179558" cy="1645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Screen Shot 2021-09-24 at 14.45.39.png">
            <a:extLst>
              <a:ext uri="{FF2B5EF4-FFF2-40B4-BE49-F238E27FC236}">
                <a16:creationId xmlns:a16="http://schemas.microsoft.com/office/drawing/2014/main" id="{B737AE84-48A9-BA95-CC39-8ABE6B513B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55" y="5094751"/>
            <a:ext cx="1429736" cy="1533987"/>
          </a:xfrm>
          <a:prstGeom prst="rect">
            <a:avLst/>
          </a:prstGeom>
        </p:spPr>
      </p:pic>
      <p:pic>
        <p:nvPicPr>
          <p:cNvPr id="6" name="Picture 2" descr="GREENHEAD PRIMARY SCHOOL BLAZER BADGE">
            <a:extLst>
              <a:ext uri="{FF2B5EF4-FFF2-40B4-BE49-F238E27FC236}">
                <a16:creationId xmlns:a16="http://schemas.microsoft.com/office/drawing/2014/main" id="{656FDA0A-6AD8-3834-EA77-F796A16917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8" y="3007359"/>
            <a:ext cx="2086707" cy="2099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3413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0ECB9-2358-4019-AEB6-0225A5490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u="sng" dirty="0">
                <a:latin typeface="Comic Sans MS" panose="030F0702030302020204" pitchFamily="66" charset="0"/>
              </a:rPr>
              <a:t>What is phonics?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AE8A82-21ED-4BFE-9F9C-0160DF11A7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Comic Sans MS" panose="030F0702030302020204" pitchFamily="66" charset="0"/>
              </a:rPr>
              <a:t>Phonics is a way of teaching children how to read and write.</a:t>
            </a:r>
          </a:p>
          <a:p>
            <a:pPr marL="0" indent="0"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r>
              <a:rPr lang="en-GB" dirty="0">
                <a:latin typeface="Comic Sans MS" panose="030F0702030302020204" pitchFamily="66" charset="0"/>
              </a:rPr>
              <a:t>It helps children hear, identify and use different sounds that distinguish one word from another in the English language.</a:t>
            </a:r>
          </a:p>
        </p:txBody>
      </p:sp>
      <p:pic>
        <p:nvPicPr>
          <p:cNvPr id="5" name="Picture 4" descr="Screen Shot 2021-09-24 at 14.45.39.png">
            <a:extLst>
              <a:ext uri="{FF2B5EF4-FFF2-40B4-BE49-F238E27FC236}">
                <a16:creationId xmlns:a16="http://schemas.microsoft.com/office/drawing/2014/main" id="{B7850809-7CC5-434D-9F24-E71F1193BF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33" y="5620532"/>
            <a:ext cx="942535" cy="1011261"/>
          </a:xfrm>
          <a:prstGeom prst="rect">
            <a:avLst/>
          </a:prstGeom>
        </p:spPr>
      </p:pic>
      <p:pic>
        <p:nvPicPr>
          <p:cNvPr id="6" name="Picture 2" descr="Collins Big Cat Writing Competition - Collins | Freedom to Teach">
            <a:extLst>
              <a:ext uri="{FF2B5EF4-FFF2-40B4-BE49-F238E27FC236}">
                <a16:creationId xmlns:a16="http://schemas.microsoft.com/office/drawing/2014/main" id="{BA4E1E38-4083-4974-AC10-111D24D31B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7480" y="5409163"/>
            <a:ext cx="1762987" cy="133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3830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F7AA2-090B-4178-B703-3E964E6D6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323" y="-6716"/>
            <a:ext cx="8229600" cy="1143000"/>
          </a:xfrm>
        </p:spPr>
        <p:txBody>
          <a:bodyPr/>
          <a:lstStyle/>
          <a:p>
            <a:r>
              <a:rPr lang="en-GB" u="sng" dirty="0">
                <a:latin typeface="Comic Sans MS" panose="030F0702030302020204" pitchFamily="66" charset="0"/>
              </a:rPr>
              <a:t>Did you know?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508E57-03E5-4E82-855D-7E89409D70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595" y="1347385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b="1" dirty="0">
                <a:latin typeface="Comic Sans MS" panose="030F0702030302020204" pitchFamily="66" charset="0"/>
              </a:rPr>
              <a:t>The English language has:-</a:t>
            </a:r>
          </a:p>
          <a:p>
            <a:endParaRPr lang="en-GB" dirty="0">
              <a:latin typeface="Comic Sans MS" panose="030F0702030302020204" pitchFamily="66" charset="0"/>
            </a:endParaRPr>
          </a:p>
          <a:p>
            <a:r>
              <a:rPr lang="en-GB" dirty="0">
                <a:latin typeface="Comic Sans MS" panose="030F0702030302020204" pitchFamily="66" charset="0"/>
              </a:rPr>
              <a:t>26 letters</a:t>
            </a:r>
          </a:p>
          <a:p>
            <a:endParaRPr lang="en-GB" dirty="0">
              <a:latin typeface="Comic Sans MS" panose="030F0702030302020204" pitchFamily="66" charset="0"/>
            </a:endParaRPr>
          </a:p>
          <a:p>
            <a:r>
              <a:rPr lang="en-GB" dirty="0">
                <a:latin typeface="Comic Sans MS" panose="030F0702030302020204" pitchFamily="66" charset="0"/>
              </a:rPr>
              <a:t>44 sounds</a:t>
            </a:r>
          </a:p>
          <a:p>
            <a:pPr marL="0" indent="0"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r>
              <a:rPr lang="en-GB" dirty="0">
                <a:latin typeface="Comic Sans MS" panose="030F0702030302020204" pitchFamily="66" charset="0"/>
              </a:rPr>
              <a:t>Over 100 different ways to spell</a:t>
            </a:r>
          </a:p>
          <a:p>
            <a:pPr marL="0" indent="0">
              <a:buNone/>
            </a:pPr>
            <a:r>
              <a:rPr lang="en-GB" dirty="0">
                <a:latin typeface="Comic Sans MS" panose="030F0702030302020204" pitchFamily="66" charset="0"/>
              </a:rPr>
              <a:t> those sounds.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5DD9C4-A5D2-44C0-9984-376329EDCF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1862" y="2831257"/>
            <a:ext cx="1800225" cy="14001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A2F0606-200B-4B0D-AC1E-016863B385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8833" y="5155791"/>
            <a:ext cx="2182572" cy="16512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546197D-EA9A-4B14-A507-FF31CB61BB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489814" y="1866552"/>
            <a:ext cx="2964680" cy="1928466"/>
          </a:xfrm>
          <a:prstGeom prst="rect">
            <a:avLst/>
          </a:prstGeom>
        </p:spPr>
      </p:pic>
      <p:pic>
        <p:nvPicPr>
          <p:cNvPr id="8" name="Picture 7" descr="Screen Shot 2021-09-24 at 14.45.39.png">
            <a:extLst>
              <a:ext uri="{FF2B5EF4-FFF2-40B4-BE49-F238E27FC236}">
                <a16:creationId xmlns:a16="http://schemas.microsoft.com/office/drawing/2014/main" id="{C87E6398-B9B8-9F67-427F-7C5D9024FA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91" y="5803094"/>
            <a:ext cx="942535" cy="1011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225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9CC157F-3F98-0CEF-F8D0-82692F96159A}"/>
              </a:ext>
            </a:extLst>
          </p:cNvPr>
          <p:cNvSpPr txBox="1"/>
          <p:nvPr/>
        </p:nvSpPr>
        <p:spPr>
          <a:xfrm>
            <a:off x="2432667" y="144640"/>
            <a:ext cx="50221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u="sng" dirty="0">
                <a:latin typeface="Comic Sans MS" panose="030F0702030302020204" pitchFamily="66" charset="0"/>
              </a:rPr>
              <a:t>Grow the Code</a:t>
            </a:r>
          </a:p>
        </p:txBody>
      </p:sp>
      <p:pic>
        <p:nvPicPr>
          <p:cNvPr id="3" name="Picture 2" descr="Screen Shot 2021-09-24 at 14.45.39.png">
            <a:extLst>
              <a:ext uri="{FF2B5EF4-FFF2-40B4-BE49-F238E27FC236}">
                <a16:creationId xmlns:a16="http://schemas.microsoft.com/office/drawing/2014/main" id="{FFF34C65-7773-39BC-7B20-A2DAC0CC4C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81" y="5681551"/>
            <a:ext cx="942535" cy="1011261"/>
          </a:xfrm>
          <a:prstGeom prst="rect">
            <a:avLst/>
          </a:prstGeom>
        </p:spPr>
      </p:pic>
      <p:pic>
        <p:nvPicPr>
          <p:cNvPr id="1026" name="Picture 2" descr="Phonics | St Columba's Catholic Primary School">
            <a:extLst>
              <a:ext uri="{FF2B5EF4-FFF2-40B4-BE49-F238E27FC236}">
                <a16:creationId xmlns:a16="http://schemas.microsoft.com/office/drawing/2014/main" id="{24BE729C-D221-4C72-BC36-F1495FB697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568" y="1114137"/>
            <a:ext cx="7244863" cy="4567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5336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49828" y="933606"/>
            <a:ext cx="73892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omic Sans MS" panose="030F0702030302020204" pitchFamily="66" charset="0"/>
              </a:rPr>
              <a:t>The journey to independent reading and writing begins with Phonics</a:t>
            </a:r>
          </a:p>
        </p:txBody>
      </p:sp>
      <p:pic>
        <p:nvPicPr>
          <p:cNvPr id="8" name="Picture 7" descr="Screen Shot 2021-09-24 at 14.45.3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998" y="1672270"/>
            <a:ext cx="1606873" cy="172404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640240" y="3919365"/>
            <a:ext cx="4011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mic Sans MS" panose="030F0702030302020204" pitchFamily="66" charset="0"/>
              </a:rPr>
              <a:t>littlewandlelettersandsounds.org.uk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6147" y="349579"/>
            <a:ext cx="721223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Comic Sans MS" panose="030F0702030302020204" pitchFamily="66" charset="0"/>
                <a:cs typeface="Comic Sans MS"/>
              </a:rPr>
              <a:t>New DFE Guidance for Early Reading and Phonics</a:t>
            </a:r>
          </a:p>
          <a:p>
            <a:pPr algn="ctr"/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2499" y="4279259"/>
            <a:ext cx="86788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omic Sans MS" panose="030F0702030302020204" pitchFamily="66" charset="0"/>
              </a:rPr>
              <a:t>Why Little </a:t>
            </a:r>
            <a:r>
              <a:rPr lang="en-US" b="1" dirty="0" err="1">
                <a:latin typeface="Comic Sans MS" panose="030F0702030302020204" pitchFamily="66" charset="0"/>
              </a:rPr>
              <a:t>Wandle</a:t>
            </a:r>
            <a:r>
              <a:rPr lang="en-US" b="1" dirty="0">
                <a:latin typeface="Comic Sans MS" panose="030F0702030302020204" pitchFamily="66" charset="0"/>
              </a:rPr>
              <a:t>?  </a:t>
            </a:r>
          </a:p>
          <a:p>
            <a:r>
              <a:rPr lang="en-US" dirty="0">
                <a:latin typeface="Comic Sans MS" panose="030F0702030302020204" pitchFamily="66" charset="0"/>
              </a:rPr>
              <a:t>Excellent training for all staff to ensure consistency.</a:t>
            </a:r>
          </a:p>
          <a:p>
            <a:r>
              <a:rPr lang="en-US" dirty="0">
                <a:latin typeface="Comic Sans MS" panose="030F0702030302020204" pitchFamily="66" charset="0"/>
              </a:rPr>
              <a:t>Every aspect of phonics and reading included in a detailed, thorough and systematic approach.</a:t>
            </a:r>
          </a:p>
          <a:p>
            <a:r>
              <a:rPr lang="en-US" dirty="0">
                <a:latin typeface="Comic Sans MS" panose="030F0702030302020204" pitchFamily="66" charset="0"/>
              </a:rPr>
              <a:t>Engaging resources without distracting from the learning.</a:t>
            </a:r>
          </a:p>
          <a:p>
            <a:r>
              <a:rPr lang="en-US" dirty="0">
                <a:latin typeface="Comic Sans MS" panose="030F0702030302020204" pitchFamily="66" charset="0"/>
              </a:rPr>
              <a:t>Comprehensive system for identifying and supporting children requiring extra help.</a:t>
            </a:r>
          </a:p>
          <a:p>
            <a:r>
              <a:rPr lang="en-US" dirty="0">
                <a:latin typeface="Comic Sans MS" panose="030F0702030302020204" pitchFamily="66" charset="0"/>
              </a:rPr>
              <a:t>Useful support for parents.  </a:t>
            </a:r>
          </a:p>
        </p:txBody>
      </p:sp>
    </p:spTree>
    <p:extLst>
      <p:ext uri="{BB962C8B-B14F-4D97-AF65-F5344CB8AC3E}">
        <p14:creationId xmlns:p14="http://schemas.microsoft.com/office/powerpoint/2010/main" val="35366844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56331" y="22376"/>
            <a:ext cx="54040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u="sng" dirty="0">
                <a:latin typeface="Comic Sans MS" panose="030F0702030302020204" pitchFamily="66" charset="0"/>
              </a:rPr>
              <a:t>How we teach phonics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3268" y="935937"/>
            <a:ext cx="8760732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omic Sans MS" panose="030F0702030302020204" pitchFamily="66" charset="0"/>
              </a:rPr>
              <a:t>Daily short sessions (Currently in Y1 &amp; 2 we are trying to </a:t>
            </a:r>
          </a:p>
          <a:p>
            <a:r>
              <a:rPr lang="en-US" sz="2400" dirty="0">
                <a:latin typeface="Comic Sans MS" panose="030F0702030302020204" pitchFamily="66" charset="0"/>
              </a:rPr>
              <a:t>catch up by having 2 phonics sessions a day)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omic Sans MS" panose="030F0702030302020204" pitchFamily="66" charset="0"/>
              </a:rPr>
              <a:t>Specific order of teaching.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omic Sans MS" panose="030F0702030302020204" pitchFamily="66" charset="0"/>
              </a:rPr>
              <a:t>Synthetic phonics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omic Sans MS" panose="030F0702030302020204" pitchFamily="66" charset="0"/>
              </a:rPr>
              <a:t>Correct pronunciation is vital</a:t>
            </a:r>
          </a:p>
          <a:p>
            <a:r>
              <a:rPr lang="en-US" sz="2400" dirty="0">
                <a:latin typeface="Comic Sans MS" panose="030F0702030302020204" pitchFamily="66" charset="0"/>
              </a:rPr>
              <a:t>(Videos on LW)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omic Sans MS" panose="030F0702030302020204" pitchFamily="66" charset="0"/>
              </a:rPr>
              <a:t>Repeated practice: revisit previously taught sounds at </a:t>
            </a:r>
          </a:p>
          <a:p>
            <a:r>
              <a:rPr lang="en-US" sz="2400" dirty="0">
                <a:latin typeface="Comic Sans MS" panose="030F0702030302020204" pitchFamily="66" charset="0"/>
              </a:rPr>
              <a:t>    start of each lesson. Practice makes permanent. </a:t>
            </a:r>
          </a:p>
        </p:txBody>
      </p:sp>
      <p:pic>
        <p:nvPicPr>
          <p:cNvPr id="16" name="Picture 15" descr="imag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0338" y="4892748"/>
            <a:ext cx="1694289" cy="1694289"/>
          </a:xfrm>
          <a:prstGeom prst="rect">
            <a:avLst/>
          </a:prstGeom>
        </p:spPr>
      </p:pic>
      <p:pic>
        <p:nvPicPr>
          <p:cNvPr id="17" name="Picture 16" descr="imag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16" y="4962855"/>
            <a:ext cx="1554077" cy="1554077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5094093" y="1748846"/>
            <a:ext cx="261321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5400" dirty="0">
                <a:solidFill>
                  <a:prstClr val="black"/>
                </a:solidFill>
                <a:latin typeface="Comic Sans MS" panose="030F0702030302020204" pitchFamily="66" charset="0"/>
              </a:rPr>
              <a:t>m-u-s-t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2677" y="4038135"/>
            <a:ext cx="76353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dirty="0">
                <a:solidFill>
                  <a:schemeClr val="tx2"/>
                </a:solidFill>
                <a:latin typeface="Comic Sans MS" panose="030F0702030302020204" pitchFamily="66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https://www.littlewandlelettersandsounds.org.uk/resources/for-parents</a:t>
            </a:r>
            <a:r>
              <a:rPr lang="en-US" dirty="0">
                <a:solidFill>
                  <a:schemeClr val="tx2"/>
                </a:solidFill>
                <a:latin typeface="Comic Sans MS" panose="030F0702030302020204" pitchFamily="66" charset="0"/>
              </a:rPr>
              <a:t>/</a:t>
            </a:r>
          </a:p>
          <a:p>
            <a:endParaRPr lang="en-US" dirty="0"/>
          </a:p>
        </p:txBody>
      </p:sp>
      <p:pic>
        <p:nvPicPr>
          <p:cNvPr id="13" name="Picture 12" descr="Screen Shot 2021-09-24 at 14.45.39.png">
            <a:extLst>
              <a:ext uri="{FF2B5EF4-FFF2-40B4-BE49-F238E27FC236}">
                <a16:creationId xmlns:a16="http://schemas.microsoft.com/office/drawing/2014/main" id="{D09CBC06-1CA1-B602-8A7D-5342B275ED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81" y="5681551"/>
            <a:ext cx="942535" cy="1011261"/>
          </a:xfrm>
          <a:prstGeom prst="rect">
            <a:avLst/>
          </a:prstGeom>
        </p:spPr>
      </p:pic>
      <p:pic>
        <p:nvPicPr>
          <p:cNvPr id="14" name="Picture 2" descr="Collins Big Cat Writing Competition - Collins | Freedom to Teach">
            <a:extLst>
              <a:ext uri="{FF2B5EF4-FFF2-40B4-BE49-F238E27FC236}">
                <a16:creationId xmlns:a16="http://schemas.microsoft.com/office/drawing/2014/main" id="{8B014085-95BA-CAD6-BE99-78EA23BCC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7480" y="5409163"/>
            <a:ext cx="1762987" cy="133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4063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" y="0"/>
            <a:ext cx="91393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455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3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567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1332</Words>
  <Application>Microsoft Office PowerPoint</Application>
  <PresentationFormat>On-screen Show (4:3)</PresentationFormat>
  <Paragraphs>184</Paragraphs>
  <Slides>25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Bradley Hand ITC</vt:lpstr>
      <vt:lpstr>Calibri</vt:lpstr>
      <vt:lpstr>Comic Sans MS</vt:lpstr>
      <vt:lpstr>Office Theme</vt:lpstr>
      <vt:lpstr>Welcome to our phonics and reading information sharing session </vt:lpstr>
      <vt:lpstr> Phonics and Early Reading</vt:lpstr>
      <vt:lpstr>What is phonics? </vt:lpstr>
      <vt:lpstr>Did you know?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Meaning of words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else can parents do?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 Neall</dc:creator>
  <cp:lastModifiedBy>Mike Glenton</cp:lastModifiedBy>
  <cp:revision>89</cp:revision>
  <dcterms:created xsi:type="dcterms:W3CDTF">2021-09-24T13:21:19Z</dcterms:created>
  <dcterms:modified xsi:type="dcterms:W3CDTF">2022-08-16T19:41:22Z</dcterms:modified>
</cp:coreProperties>
</file>