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9" r:id="rId2"/>
    <p:sldId id="277" r:id="rId3"/>
    <p:sldId id="280" r:id="rId4"/>
    <p:sldId id="281" r:id="rId5"/>
    <p:sldId id="285" r:id="rId6"/>
    <p:sldId id="259" r:id="rId7"/>
    <p:sldId id="260" r:id="rId8"/>
    <p:sldId id="261" r:id="rId9"/>
    <p:sldId id="263" r:id="rId10"/>
    <p:sldId id="256" r:id="rId11"/>
    <p:sldId id="264" r:id="rId12"/>
    <p:sldId id="262" r:id="rId13"/>
    <p:sldId id="265" r:id="rId14"/>
    <p:sldId id="282" r:id="rId15"/>
    <p:sldId id="274" r:id="rId16"/>
    <p:sldId id="278" r:id="rId17"/>
    <p:sldId id="258" r:id="rId18"/>
    <p:sldId id="267" r:id="rId19"/>
    <p:sldId id="268" r:id="rId20"/>
    <p:sldId id="286" r:id="rId21"/>
    <p:sldId id="269" r:id="rId22"/>
    <p:sldId id="257" r:id="rId23"/>
    <p:sldId id="287" r:id="rId24"/>
    <p:sldId id="284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85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0F92F-5205-1240-A720-B28361FFC1E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17A90-78CC-1648-9A76-51ACA2F75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56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9E9A4-C553-1941-B291-4A6F2D7960CF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DB3E8-4E0D-3A45-B2D1-C595BE25A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4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Government changes mean a change (for the better) in how we teach phonics and reading at school   - make sure there is consistency throughout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Early reading is the stage where children are learning to become fluent readers</a:t>
            </a:r>
            <a:r>
              <a:rPr lang="en-US" baseline="0" dirty="0"/>
              <a:t> through the use of phonics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82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will</a:t>
            </a:r>
            <a:r>
              <a:rPr lang="en-US" baseline="0" dirty="0"/>
              <a:t> </a:t>
            </a:r>
            <a:r>
              <a:rPr lang="en-US" dirty="0"/>
              <a:t>not be changing book multiple times a week as previously</a:t>
            </a:r>
          </a:p>
          <a:p>
            <a:r>
              <a:rPr lang="en-US" dirty="0"/>
              <a:t>Reading groups will be set up so you will be notified</a:t>
            </a:r>
            <a:r>
              <a:rPr lang="en-US" baseline="0" dirty="0"/>
              <a:t> of when your book will be sent home/ need to be back in school</a:t>
            </a:r>
          </a:p>
          <a:p>
            <a:r>
              <a:rPr lang="en-US" baseline="0" dirty="0"/>
              <a:t>Groups will change!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95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Phonemes taught in order         start to read words </a:t>
            </a:r>
            <a:r>
              <a:rPr lang="en-US" dirty="0" err="1"/>
              <a:t>asap</a:t>
            </a:r>
            <a:r>
              <a:rPr lang="en-US" dirty="0"/>
              <a:t>  </a:t>
            </a:r>
          </a:p>
          <a:p>
            <a:r>
              <a:rPr lang="en-US" dirty="0"/>
              <a:t>LW has a picture pneumonic to help children remember the phoneme/grapheme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Early digraphs  mostly consonant digraphs </a:t>
            </a:r>
            <a:r>
              <a:rPr lang="mr-IN" baseline="0" dirty="0"/>
              <a:t>–</a:t>
            </a:r>
            <a:r>
              <a:rPr lang="en-US" baseline="0" dirty="0"/>
              <a:t> 2 letters 1 sound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83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Vowel digraphs taught</a:t>
            </a:r>
            <a:r>
              <a:rPr lang="en-US" baseline="0" dirty="0"/>
              <a:t> with a short caption to help children remember</a:t>
            </a:r>
          </a:p>
          <a:p>
            <a:r>
              <a:rPr lang="en-US" baseline="0" dirty="0"/>
              <a:t>Also </a:t>
            </a:r>
            <a:r>
              <a:rPr lang="en-US" baseline="0" dirty="0" err="1"/>
              <a:t>trigraphs</a:t>
            </a:r>
            <a:r>
              <a:rPr lang="en-US" baseline="0" dirty="0"/>
              <a:t> </a:t>
            </a:r>
            <a:r>
              <a:rPr lang="en-US" baseline="0" dirty="0" err="1"/>
              <a:t>igh</a:t>
            </a:r>
            <a:r>
              <a:rPr lang="en-US" baseline="0" dirty="0"/>
              <a:t>,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phonics lessons we use Sound buttons so we can sound talk and blend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Digraphs</a:t>
            </a:r>
            <a:r>
              <a:rPr lang="en-US" baseline="0" dirty="0"/>
              <a:t> have a zip to sound talk and blend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Words</a:t>
            </a:r>
            <a:r>
              <a:rPr lang="en-US" baseline="0" dirty="0"/>
              <a:t> that do not follow the rules and cannot be decoded </a:t>
            </a:r>
            <a:r>
              <a:rPr lang="mr-IN" baseline="0" dirty="0"/>
              <a:t>–</a:t>
            </a:r>
            <a:r>
              <a:rPr lang="en-US" baseline="0" dirty="0"/>
              <a:t> tricky words/  exception words </a:t>
            </a:r>
          </a:p>
          <a:p>
            <a:r>
              <a:rPr lang="en-US" baseline="0" dirty="0" err="1"/>
              <a:t>Chn</a:t>
            </a:r>
            <a:r>
              <a:rPr lang="en-US" baseline="0" dirty="0"/>
              <a:t> are taught what part of the word is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2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all know how important learning to read is and the impact it has on a child’s success  - it must be a positive experience</a:t>
            </a:r>
          </a:p>
          <a:p>
            <a:r>
              <a:rPr lang="en-US" dirty="0"/>
              <a:t>What’s the reality?  Reluctant to read because</a:t>
            </a:r>
            <a:r>
              <a:rPr lang="en-US" baseline="0" dirty="0"/>
              <a:t> they find it hard</a:t>
            </a:r>
            <a:endParaRPr lang="en-US" dirty="0"/>
          </a:p>
          <a:p>
            <a:r>
              <a:rPr lang="en-US" dirty="0"/>
              <a:t>Frustration  stress   tears </a:t>
            </a:r>
            <a:r>
              <a:rPr lang="mr-IN" dirty="0"/>
              <a:t>–</a:t>
            </a:r>
            <a:r>
              <a:rPr lang="en-US" dirty="0"/>
              <a:t> </a:t>
            </a:r>
          </a:p>
          <a:p>
            <a:r>
              <a:rPr lang="en-US" dirty="0"/>
              <a:t>Important to look at the big long term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0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Quite a big difference to how reading</a:t>
            </a:r>
            <a:r>
              <a:rPr lang="en-US" baseline="0" dirty="0"/>
              <a:t> was previously taught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DB3E8-4E0D-3A45-B2D1-C595BE25A7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3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6D1A-1E8D-4042-89B2-08E892544A46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3C27-B8F7-724F-B384-CBFBE0D0E272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0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1EB6-125F-B749-B023-F86BD3BE0479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5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C34DE-534C-A843-A1EC-74F404D34279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5DD6-32C6-D54E-AE2F-60B675C5FEEB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8AFA3-B005-EF42-AA00-22DD50436501}" type="datetime1">
              <a:rPr lang="en-GB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7C9C-B660-E242-97D7-50113EB8A11D}" type="datetime1">
              <a:rPr lang="en-GB" smtClean="0"/>
              <a:t>16/08/2022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EDB6-5ACD-9447-97DA-FCF5C75BDE39}" type="datetime1">
              <a:rPr lang="en-GB" smtClean="0"/>
              <a:t>16/08/2022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1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4E12-C773-3648-AC7A-7F5175600727}" type="datetime1">
              <a:rPr lang="en-GB" smtClean="0"/>
              <a:t>16/08/2022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EF8C-55D3-B444-8B8F-CCACCCBA45DB}" type="datetime1">
              <a:rPr lang="en-GB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0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72886-D98A-F549-BEF0-9B04D260949E}" type="datetime1">
              <a:rPr lang="en-GB" smtClean="0"/>
              <a:t>16/08/2022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B2E68-CFEA-C845-B1FB-F396DD92B2D0}" type="datetime1">
              <a:rPr lang="en-GB" smtClean="0"/>
              <a:t>16/08/2022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1F87D-E4EC-3E46-B207-AD5994DC7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llins.co.uk/pages/collins-big-cat-little-wandle-letters-and-sounds-revised-book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freeimageslive.co.uk/free_stock_image/crayon-alphabet-jpg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s://www.littlewandlelettersandsounds.org.uk/resources/for-parent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CC1C-6AEC-435A-847A-F3A5CF094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035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Welcome to our phonics and reading information sharing session</a:t>
            </a:r>
            <a:br>
              <a:rPr lang="en-GB" b="1">
                <a:latin typeface="Comic Sans MS" panose="030F0702030302020204" pitchFamily="66" charset="0"/>
              </a:rPr>
            </a:br>
            <a:endParaRPr lang="en-GB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GREENHEAD PRIMARY SCHOOL BLAZER BADGE">
            <a:extLst>
              <a:ext uri="{FF2B5EF4-FFF2-40B4-BE49-F238E27FC236}">
                <a16:creationId xmlns:a16="http://schemas.microsoft.com/office/drawing/2014/main" id="{2F11A1BB-2BCC-412A-B5C4-59ADED97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09" y="3471058"/>
            <a:ext cx="2536874" cy="2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49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05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2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3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4A-4DBB-4CF2-804B-089812A4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3830"/>
          </a:xfrm>
        </p:spPr>
        <p:txBody>
          <a:bodyPr>
            <a:normAutofit/>
          </a:bodyPr>
          <a:lstStyle/>
          <a:p>
            <a:r>
              <a:rPr lang="en-GB" sz="2800" b="1" u="sng" dirty="0">
                <a:latin typeface="Comic Sans MS" panose="030F0702030302020204" pitchFamily="66" charset="0"/>
              </a:rPr>
              <a:t>Meaning of words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E3DAA-B215-41FF-AA79-A5CE92387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8468"/>
            <a:ext cx="8229600" cy="5575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You may hear your children say….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-phonics </a:t>
            </a:r>
            <a:r>
              <a:rPr lang="en-US" sz="2000" dirty="0">
                <a:latin typeface="Comic Sans MS" panose="030F0702030302020204" pitchFamily="66" charset="0"/>
              </a:rPr>
              <a:t>(also known as ‘synthetic phonics’) – The teaching of reading by developing awareness of the sounds in words and the corresponding letters used to represent those sounds.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phoneme</a:t>
            </a:r>
            <a:r>
              <a:rPr lang="en-US" sz="2000" dirty="0">
                <a:latin typeface="Comic Sans MS" panose="030F0702030302020204" pitchFamily="66" charset="0"/>
              </a:rPr>
              <a:t> - Any one of the 44 sounds which make up words in the English language.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-grapheme </a:t>
            </a:r>
            <a:r>
              <a:rPr lang="en-US" sz="2000" dirty="0">
                <a:latin typeface="Comic Sans MS" panose="030F0702030302020204" pitchFamily="66" charset="0"/>
              </a:rPr>
              <a:t>– How a phoneme is written down. There can be more than one way to spell a phoneme. </a:t>
            </a:r>
            <a:r>
              <a:rPr lang="en-US" sz="2000" dirty="0" err="1">
                <a:latin typeface="Comic Sans MS" panose="030F0702030302020204" pitchFamily="66" charset="0"/>
              </a:rPr>
              <a:t>E.g</a:t>
            </a:r>
            <a:r>
              <a:rPr lang="en-US" sz="2000" dirty="0">
                <a:latin typeface="Comic Sans MS" panose="030F0702030302020204" pitchFamily="66" charset="0"/>
              </a:rPr>
              <a:t>-the phoneme ‘ay’ is spelt differently in each of the words ‘w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ay</a:t>
            </a:r>
            <a:r>
              <a:rPr lang="en-US" sz="2000" dirty="0">
                <a:latin typeface="Comic Sans MS" panose="030F0702030302020204" pitchFamily="66" charset="0"/>
              </a:rPr>
              <a:t>’, ‘m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>
                <a:latin typeface="Comic Sans MS" panose="030F0702030302020204" pitchFamily="66" charset="0"/>
              </a:rPr>
              <a:t>k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r>
              <a:rPr lang="en-US" sz="2000" dirty="0">
                <a:latin typeface="Comic Sans MS" panose="030F0702030302020204" pitchFamily="66" charset="0"/>
              </a:rPr>
              <a:t>’, ‘f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ai</a:t>
            </a:r>
            <a:r>
              <a:rPr lang="en-US" sz="2000" dirty="0">
                <a:latin typeface="Comic Sans MS" panose="030F0702030302020204" pitchFamily="66" charset="0"/>
              </a:rPr>
              <a:t>l’, ‘gr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ea</a:t>
            </a:r>
            <a:r>
              <a:rPr lang="en-US" sz="2000" dirty="0">
                <a:latin typeface="Comic Sans MS" panose="030F0702030302020204" pitchFamily="66" charset="0"/>
              </a:rPr>
              <a:t>t’, ‘sl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eigh</a:t>
            </a:r>
            <a:r>
              <a:rPr lang="en-US" sz="2000" dirty="0">
                <a:latin typeface="Comic Sans MS" panose="030F0702030302020204" pitchFamily="66" charset="0"/>
              </a:rPr>
              <a:t>’ and ‘l</a:t>
            </a:r>
            <a:r>
              <a:rPr lang="en-US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>
                <a:latin typeface="Comic Sans MS" panose="030F0702030302020204" pitchFamily="66" charset="0"/>
              </a:rPr>
              <a:t>dy’.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-blending</a:t>
            </a:r>
            <a:r>
              <a:rPr lang="en-US" sz="2000" dirty="0">
                <a:latin typeface="Comic Sans MS" panose="030F0702030302020204" pitchFamily="66" charset="0"/>
              </a:rPr>
              <a:t> – Putting together the sounds in a word in order to read it, e.g. 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‘f – r – o – g, frog’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-segmenting</a:t>
            </a:r>
            <a:r>
              <a:rPr lang="en-US" sz="2000" dirty="0">
                <a:latin typeface="Comic Sans MS" panose="030F0702030302020204" pitchFamily="66" charset="0"/>
              </a:rPr>
              <a:t> – Breaking a word into sounds in order to spell 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702030302020204" pitchFamily="66" charset="0"/>
              </a:rPr>
              <a:t>them, e.g. ‘frog, f – r – o – g’’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-Digraph</a:t>
            </a:r>
            <a:r>
              <a:rPr lang="en-US" sz="2000" dirty="0">
                <a:latin typeface="Comic Sans MS" panose="030F0702030302020204" pitchFamily="66" charset="0"/>
              </a:rPr>
              <a:t>- 2 letters making one sound </a:t>
            </a:r>
          </a:p>
          <a:p>
            <a:pPr marL="0" indent="0"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-Trigraph</a:t>
            </a:r>
            <a:r>
              <a:rPr lang="en-US" sz="2000" dirty="0">
                <a:latin typeface="Comic Sans MS" panose="030F0702030302020204" pitchFamily="66" charset="0"/>
              </a:rPr>
              <a:t>- 3 letters making one sound</a:t>
            </a:r>
            <a:endParaRPr lang="en-GB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Bradley Hand ITC" panose="03070402050302030203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B1225-27B9-42F5-8251-E21C2F835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639" y="4479200"/>
            <a:ext cx="1723927" cy="6175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4FF0EF-D3F8-4163-9EBC-FE7DED10F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676" y="5416459"/>
            <a:ext cx="816899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583E46-DD7F-4177-9901-BBBAB2F76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361" y="5409425"/>
            <a:ext cx="82309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7315" y="456987"/>
            <a:ext cx="26837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u="sng" dirty="0">
                <a:latin typeface="Comic Sans MS" panose="030F0702030302020204" pitchFamily="66" charset="0"/>
              </a:rPr>
              <a:t>Reading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973" y="1745100"/>
            <a:ext cx="23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 want children to</a:t>
            </a:r>
          </a:p>
          <a:p>
            <a:r>
              <a:rPr lang="en-US" dirty="0">
                <a:latin typeface="Comic Sans MS" panose="030F0702030302020204" pitchFamily="66" charset="0"/>
              </a:rPr>
              <a:t> love reading.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543" y="3284761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Reading should be </a:t>
            </a:r>
          </a:p>
          <a:p>
            <a:r>
              <a:rPr lang="en-US" dirty="0">
                <a:latin typeface="Comic Sans MS" panose="030F0702030302020204" pitchFamily="66" charset="0"/>
              </a:rPr>
              <a:t>enjoyable.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99034" y="3284761"/>
            <a:ext cx="29979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We want children to read </a:t>
            </a:r>
          </a:p>
          <a:p>
            <a:r>
              <a:rPr lang="en-US" dirty="0">
                <a:latin typeface="Comic Sans MS" panose="030F0702030302020204" pitchFamily="66" charset="0"/>
              </a:rPr>
              <a:t>for pleasure and be life </a:t>
            </a:r>
          </a:p>
          <a:p>
            <a:r>
              <a:rPr lang="en-US" dirty="0">
                <a:latin typeface="Comic Sans MS" panose="030F0702030302020204" pitchFamily="66" charset="0"/>
              </a:rPr>
              <a:t>long readers.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4619" y="1715714"/>
            <a:ext cx="304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Learning to read should be</a:t>
            </a:r>
          </a:p>
          <a:p>
            <a:r>
              <a:rPr lang="en-US" dirty="0">
                <a:latin typeface="Comic Sans MS" panose="030F0702030302020204" pitchFamily="66" charset="0"/>
              </a:rPr>
              <a:t> a positive experience.</a:t>
            </a:r>
          </a:p>
        </p:txBody>
      </p:sp>
      <p:pic>
        <p:nvPicPr>
          <p:cNvPr id="13" name="Picture 12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323" y="1519625"/>
            <a:ext cx="2908300" cy="279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6628" y="4590010"/>
            <a:ext cx="5990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Reading underpins children’s access to the curriculum </a:t>
            </a:r>
          </a:p>
          <a:p>
            <a:r>
              <a:rPr lang="en-US" dirty="0">
                <a:latin typeface="Comic Sans MS" panose="030F0702030302020204" pitchFamily="66" charset="0"/>
              </a:rPr>
              <a:t>and clearly impacts on their achievement.</a:t>
            </a:r>
          </a:p>
        </p:txBody>
      </p:sp>
      <p:pic>
        <p:nvPicPr>
          <p:cNvPr id="9" name="Picture 8" descr="Screen Shot 2021-09-24 at 14.45.39.png">
            <a:extLst>
              <a:ext uri="{FF2B5EF4-FFF2-40B4-BE49-F238E27FC236}">
                <a16:creationId xmlns:a16="http://schemas.microsoft.com/office/drawing/2014/main" id="{FA6E0D99-D60A-337F-85BE-520820516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442400"/>
            <a:ext cx="942535" cy="1011261"/>
          </a:xfrm>
          <a:prstGeom prst="rect">
            <a:avLst/>
          </a:prstGeom>
        </p:spPr>
      </p:pic>
      <p:pic>
        <p:nvPicPr>
          <p:cNvPr id="10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EF0F703D-A364-7DAF-F0F9-8CF0DFD3D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877" y="5229941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3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168" y="630838"/>
            <a:ext cx="8245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Once children have a secure knowledge of a number of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GPC’s (Grapheme Phoneme Correspondences)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and are confidently blending, they will be ready for 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reading books.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Prior to this they may have wordless books which develop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great language skills and teach children the layout of books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and how to handle books.</a:t>
            </a:r>
          </a:p>
        </p:txBody>
      </p:sp>
      <p:pic>
        <p:nvPicPr>
          <p:cNvPr id="6" name="Picture 5" descr="x500_c2a649fc-eedf-4e04-859a-987ae534fbee_600x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285" y="3429000"/>
            <a:ext cx="1648341" cy="1559331"/>
          </a:xfrm>
          <a:prstGeom prst="rect">
            <a:avLst/>
          </a:prstGeom>
        </p:spPr>
      </p:pic>
      <p:pic>
        <p:nvPicPr>
          <p:cNvPr id="7" name="Picture 6" descr="x500_937ce1c2-a586-437a-92b3-aff4249770f7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68" y="3531361"/>
            <a:ext cx="1619263" cy="1531823"/>
          </a:xfrm>
          <a:prstGeom prst="rect">
            <a:avLst/>
          </a:prstGeom>
        </p:spPr>
      </p:pic>
      <p:pic>
        <p:nvPicPr>
          <p:cNvPr id="8" name="Picture 7" descr="x500_2bc7c73f-0e05-4c9b-8c60-96ea2f6917ff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60" y="3511057"/>
            <a:ext cx="1558306" cy="1477274"/>
          </a:xfrm>
          <a:prstGeom prst="rect">
            <a:avLst/>
          </a:prstGeom>
        </p:spPr>
      </p:pic>
      <p:pic>
        <p:nvPicPr>
          <p:cNvPr id="9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7AB14338-5D5F-161C-0CAB-E9A69054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creen Shot 2021-09-24 at 14.45.39.png">
            <a:extLst>
              <a:ext uri="{FF2B5EF4-FFF2-40B4-BE49-F238E27FC236}">
                <a16:creationId xmlns:a16="http://schemas.microsoft.com/office/drawing/2014/main" id="{A1C8FECA-D33C-C1BC-918C-905E7CDE5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442400"/>
            <a:ext cx="942535" cy="10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imag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3" y="109098"/>
            <a:ext cx="2717777" cy="13588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31736" y="465378"/>
            <a:ext cx="4887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>
                <a:latin typeface="Comic Sans MS" panose="030F0702030302020204" pitchFamily="66" charset="0"/>
              </a:rPr>
              <a:t>How we teach 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903" y="1667263"/>
            <a:ext cx="5319085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Reading practice sessions are </a:t>
            </a:r>
            <a:r>
              <a:rPr lang="en-US" sz="2400" dirty="0">
                <a:latin typeface="Comic Sans MS" panose="030F0702030302020204" pitchFamily="66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Timetabled 3 times a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Taught by trained teacher 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Teaching assistant.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Taught in small groups. </a:t>
            </a:r>
          </a:p>
          <a:p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52308" y="4011697"/>
            <a:ext cx="465544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Comic Sans MS" panose="030F0702030302020204" pitchFamily="66" charset="0"/>
              </a:rPr>
              <a:t>Books are: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Matched to children’s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  secure phonic knowledge and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  word reading.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Read three times.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Sent home</a:t>
            </a:r>
            <a:endParaRPr lang="en-US" sz="2000" dirty="0">
              <a:latin typeface="Bradley Hand ITC" panose="03070402050302030203" pitchFamily="66" charset="0"/>
            </a:endParaRPr>
          </a:p>
        </p:txBody>
      </p:sp>
      <p:pic>
        <p:nvPicPr>
          <p:cNvPr id="13" name="Picture 12" descr="Screen Shot 2021-09-24 at 14.45.39.png">
            <a:extLst>
              <a:ext uri="{FF2B5EF4-FFF2-40B4-BE49-F238E27FC236}">
                <a16:creationId xmlns:a16="http://schemas.microsoft.com/office/drawing/2014/main" id="{5BE52AE4-F71E-4551-2014-F38E1082C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442400"/>
            <a:ext cx="942535" cy="1011261"/>
          </a:xfrm>
          <a:prstGeom prst="rect">
            <a:avLst/>
          </a:prstGeom>
        </p:spPr>
      </p:pic>
      <p:pic>
        <p:nvPicPr>
          <p:cNvPr id="15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82BDE3FE-D903-0A56-2DD9-9E4F3501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58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335" y="262165"/>
            <a:ext cx="893866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Reading Practice Books carefully matched so children can read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fluently and independently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 Reads </a:t>
            </a:r>
            <a:r>
              <a:rPr lang="mr-IN" b="1" dirty="0">
                <a:latin typeface="Comic Sans MS" panose="030F0702030302020204" pitchFamily="66" charset="0"/>
              </a:rPr>
              <a:t>–</a:t>
            </a:r>
            <a:r>
              <a:rPr lang="en-US" b="1" dirty="0">
                <a:latin typeface="Comic Sans MS" panose="030F0702030302020204" pitchFamily="66" charset="0"/>
              </a:rPr>
              <a:t> each one begins with some quick sounds and words practice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Decoding</a:t>
            </a:r>
          </a:p>
          <a:p>
            <a:pPr marL="342900" indent="-342900">
              <a:buAutoNum type="arabicPeriod"/>
            </a:pPr>
            <a:endParaRPr lang="en-US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endParaRPr lang="en-US" b="1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Comic Sans MS" panose="030F0702030302020204" pitchFamily="66" charset="0"/>
              </a:rPr>
              <a:t>Prosody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      (intonation, expression)</a:t>
            </a:r>
          </a:p>
          <a:p>
            <a:pPr marL="342900" indent="-342900">
              <a:buAutoNum type="arabicPeriod"/>
            </a:pP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3.   Comprehension</a:t>
            </a:r>
          </a:p>
          <a:p>
            <a:pPr marL="342900" indent="-342900">
              <a:buAutoNum type="arabicPeriod"/>
            </a:pPr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When children take their book home to read they should be 95% fluent.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Please do not worry that a book is too easy </a:t>
            </a:r>
            <a:r>
              <a:rPr lang="mr-IN" b="1" dirty="0">
                <a:latin typeface="Comic Sans MS" panose="030F0702030302020204" pitchFamily="66" charset="0"/>
              </a:rPr>
              <a:t>–</a:t>
            </a:r>
            <a:r>
              <a:rPr lang="en-US" b="1" dirty="0">
                <a:latin typeface="Comic Sans MS" panose="030F0702030302020204" pitchFamily="66" charset="0"/>
              </a:rPr>
              <a:t> your child needs to develop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fluency and confidence in reading.  Re-reading a book  they have had before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helps develop fluency </a:t>
            </a:r>
            <a:r>
              <a:rPr lang="mr-IN" b="1" dirty="0">
                <a:latin typeface="Comic Sans MS" panose="030F0702030302020204" pitchFamily="66" charset="0"/>
              </a:rPr>
              <a:t>–</a:t>
            </a:r>
            <a:r>
              <a:rPr lang="en-US" b="1" dirty="0">
                <a:latin typeface="Comic Sans MS" panose="030F0702030302020204" pitchFamily="66" charset="0"/>
              </a:rPr>
              <a:t> this is the goal.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Celebrate their success!!!</a:t>
            </a: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3303"/>
            <a:ext cx="3472783" cy="2013037"/>
          </a:xfrm>
          <a:prstGeom prst="rect">
            <a:avLst/>
          </a:prstGeom>
        </p:spPr>
      </p:pic>
      <p:pic>
        <p:nvPicPr>
          <p:cNvPr id="4" name="Picture 3" descr="Screen Shot 2021-09-24 at 14.45.39.png">
            <a:extLst>
              <a:ext uri="{FF2B5EF4-FFF2-40B4-BE49-F238E27FC236}">
                <a16:creationId xmlns:a16="http://schemas.microsoft.com/office/drawing/2014/main" id="{6C4B845D-4AED-E36F-D231-C9B45E708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" y="5617477"/>
            <a:ext cx="942535" cy="1011261"/>
          </a:xfrm>
          <a:prstGeom prst="rect">
            <a:avLst/>
          </a:prstGeom>
        </p:spPr>
      </p:pic>
      <p:pic>
        <p:nvPicPr>
          <p:cNvPr id="5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0B55D4EE-D512-D2A9-E5DF-1CD4C3D3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26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19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618" y="179248"/>
            <a:ext cx="8193269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latin typeface="Comic Sans MS" panose="030F0702030302020204" pitchFamily="66" charset="0"/>
              </a:rPr>
              <a:t>How do we decide which books children read?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Children are assessed, then LW matches which books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Should be allocated for their secure phonic knowledge.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Children will take their Reading Practice Book home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(after reading it 3 times in school).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Share the front cover page before reading – this 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cover sounds and words contained in the book.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Celebrate, praise, talk about the book with you child.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Please make sure books are in school bags everyday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As they may have a spare five minutes during the</a:t>
            </a:r>
          </a:p>
          <a:p>
            <a:r>
              <a:rPr lang="en-US" b="1" dirty="0">
                <a:latin typeface="Comic Sans MS" panose="030F0702030302020204" pitchFamily="66" charset="0"/>
              </a:rPr>
              <a:t>Day to read their books. </a:t>
            </a:r>
          </a:p>
          <a:p>
            <a:endParaRPr lang="en-US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Please look after our books.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x500_2a37ccd3-a672-4877-b56b-b9fb9356dbb6_600x6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96" y="826743"/>
            <a:ext cx="1427461" cy="1353233"/>
          </a:xfrm>
          <a:prstGeom prst="rect">
            <a:avLst/>
          </a:prstGeom>
        </p:spPr>
      </p:pic>
      <p:pic>
        <p:nvPicPr>
          <p:cNvPr id="6" name="Picture 5" descr="x500_cb1dee7d-f67f-4777-96f8-7377cf742f41_600x6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10" y="1503359"/>
            <a:ext cx="1438350" cy="1363556"/>
          </a:xfrm>
          <a:prstGeom prst="rect">
            <a:avLst/>
          </a:prstGeom>
        </p:spPr>
      </p:pic>
      <p:pic>
        <p:nvPicPr>
          <p:cNvPr id="7" name="Picture 6" descr="x500_db356d57-2de5-436c-b048-0df9c89d4286_1024x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32" y="2622323"/>
            <a:ext cx="1305301" cy="1613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B95C4-180A-41A9-8877-F6F1C2030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6586" y="4235676"/>
            <a:ext cx="2916683" cy="238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3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>
                <a:latin typeface="Comic Sans MS" panose="030F0702030302020204" pitchFamily="66" charset="0"/>
              </a:rPr>
              <a:t> Phonics and Early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Part 1 </a:t>
            </a:r>
            <a:r>
              <a:rPr lang="mr-IN" dirty="0">
                <a:latin typeface="Comic Sans MS" panose="030F0702030302020204" pitchFamily="66" charset="0"/>
              </a:rPr>
              <a:t>–</a:t>
            </a:r>
            <a:r>
              <a:rPr lang="en-US" dirty="0">
                <a:latin typeface="Comic Sans MS" panose="030F0702030302020204" pitchFamily="66" charset="0"/>
              </a:rPr>
              <a:t> information about how we teach phonics.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Part 2 </a:t>
            </a:r>
            <a:r>
              <a:rPr lang="mr-IN" dirty="0">
                <a:latin typeface="Comic Sans MS" panose="030F0702030302020204" pitchFamily="66" charset="0"/>
              </a:rPr>
              <a:t>–</a:t>
            </a:r>
            <a:r>
              <a:rPr lang="en-US" dirty="0">
                <a:latin typeface="Comic Sans MS" panose="030F0702030302020204" pitchFamily="66" charset="0"/>
              </a:rPr>
              <a:t> information about how we teach reading.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Part 3 – supporting at home.</a:t>
            </a:r>
          </a:p>
        </p:txBody>
      </p:sp>
      <p:pic>
        <p:nvPicPr>
          <p:cNvPr id="4" name="Picture 3" descr="Screen Shot 2021-09-24 at 14.45.39.png">
            <a:extLst>
              <a:ext uri="{FF2B5EF4-FFF2-40B4-BE49-F238E27FC236}">
                <a16:creationId xmlns:a16="http://schemas.microsoft.com/office/drawing/2014/main" id="{24675809-3E8A-43B6-9E49-C55CA092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3" y="5620532"/>
            <a:ext cx="942535" cy="1011261"/>
          </a:xfrm>
          <a:prstGeom prst="rect">
            <a:avLst/>
          </a:prstGeom>
        </p:spPr>
      </p:pic>
      <p:pic>
        <p:nvPicPr>
          <p:cNvPr id="2050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0674F18E-B4C1-43EC-81C4-7372F30F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7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0C0AA-86AD-85B8-150E-30BD68D7D092}"/>
              </a:ext>
            </a:extLst>
          </p:cNvPr>
          <p:cNvSpPr txBox="1"/>
          <p:nvPr/>
        </p:nvSpPr>
        <p:spPr>
          <a:xfrm>
            <a:off x="1364566" y="548640"/>
            <a:ext cx="5500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What will they read after they have finished the phonics scheme?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9CB94-2A90-5EFD-3281-DF2C4FCE64FB}"/>
              </a:ext>
            </a:extLst>
          </p:cNvPr>
          <p:cNvSpPr txBox="1"/>
          <p:nvPr/>
        </p:nvSpPr>
        <p:spPr>
          <a:xfrm>
            <a:off x="457200" y="1631853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Ideally children should complete the phonics scheme at the end of year 1 but may still need some phonics sessions within the Autumn term during Year 2.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Year 1 children will complete a fluency assessment, this will indicate if the children are ready to come away from the Little </a:t>
            </a:r>
            <a:r>
              <a:rPr lang="en-GB" sz="2000" dirty="0" err="1">
                <a:latin typeface="Comic Sans MS" panose="030F0702030302020204" pitchFamily="66" charset="0"/>
              </a:rPr>
              <a:t>Wandle</a:t>
            </a:r>
            <a:r>
              <a:rPr lang="en-GB" sz="2000" dirty="0">
                <a:latin typeface="Comic Sans MS" panose="030F0702030302020204" pitchFamily="66" charset="0"/>
              </a:rPr>
              <a:t> reading books.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omic Sans MS" panose="030F0702030302020204" pitchFamily="66" charset="0"/>
              </a:rPr>
              <a:t>Once completed the Little </a:t>
            </a:r>
            <a:r>
              <a:rPr lang="en-GB" sz="2000" dirty="0" err="1">
                <a:latin typeface="Comic Sans MS" panose="030F0702030302020204" pitchFamily="66" charset="0"/>
              </a:rPr>
              <a:t>Wandle</a:t>
            </a:r>
            <a:r>
              <a:rPr lang="en-GB" sz="2000" dirty="0">
                <a:latin typeface="Comic Sans MS" panose="030F0702030302020204" pitchFamily="66" charset="0"/>
              </a:rPr>
              <a:t> reading books they move on to Big Cat Reading scheme, starting on colour Lime.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Fluency assessment: if the child can read between 60-70 words per minute they are ready to move on.</a:t>
            </a:r>
          </a:p>
        </p:txBody>
      </p:sp>
      <p:pic>
        <p:nvPicPr>
          <p:cNvPr id="5" name="Picture 4" descr="Screen Shot 2021-09-24 at 14.45.39.png">
            <a:extLst>
              <a:ext uri="{FF2B5EF4-FFF2-40B4-BE49-F238E27FC236}">
                <a16:creationId xmlns:a16="http://schemas.microsoft.com/office/drawing/2014/main" id="{B8B796C4-8712-057F-54B7-588386D45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" y="5673749"/>
            <a:ext cx="942535" cy="1011261"/>
          </a:xfrm>
          <a:prstGeom prst="rect">
            <a:avLst/>
          </a:prstGeom>
        </p:spPr>
      </p:pic>
      <p:pic>
        <p:nvPicPr>
          <p:cNvPr id="6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40209FE7-DF92-C383-D8E6-09F0C951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126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78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77" y="1204941"/>
            <a:ext cx="77280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Children will also bring home a ‘reading for pleasure book’ from our class library each week.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To become lifelong readers, it is essential that they read for pleasure.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Children </a:t>
            </a:r>
            <a:r>
              <a:rPr lang="en-US" sz="2000" b="1" dirty="0">
                <a:latin typeface="Comic Sans MS" panose="030F0702030302020204" pitchFamily="66" charset="0"/>
              </a:rPr>
              <a:t>may not </a:t>
            </a:r>
            <a:r>
              <a:rPr lang="en-US" sz="2000" dirty="0">
                <a:latin typeface="Comic Sans MS" panose="030F0702030302020204" pitchFamily="66" charset="0"/>
              </a:rPr>
              <a:t>be able to read this book independently, but these books offer a wealth of opportunities for talking about the pictures and enjoying the story or information text.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Enjoy the book together and 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foster a love of reading.</a:t>
            </a: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986" y="4651203"/>
            <a:ext cx="1291082" cy="194015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12" y="4716874"/>
            <a:ext cx="1297391" cy="129739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9" y="1717239"/>
            <a:ext cx="1148062" cy="990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4255" y="120032"/>
            <a:ext cx="5835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omic Sans MS" panose="030F0702030302020204" pitchFamily="66" charset="0"/>
              </a:rPr>
              <a:t>Supporting at home.</a:t>
            </a:r>
          </a:p>
          <a:p>
            <a:r>
              <a:rPr lang="en-US" sz="3200" b="1" u="sng" dirty="0">
                <a:latin typeface="Comic Sans MS" panose="030F0702030302020204" pitchFamily="66" charset="0"/>
              </a:rPr>
              <a:t>Reading for pleasure books</a:t>
            </a: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59" y="4857177"/>
            <a:ext cx="1394333" cy="1394333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15" y="3015145"/>
            <a:ext cx="1061176" cy="132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00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Comic Sans MS" panose="030F0702030302020204" pitchFamily="66" charset="0"/>
              </a:rPr>
              <a:t>What else can parents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Please look at the Little </a:t>
            </a:r>
            <a:r>
              <a:rPr lang="en-US" sz="2800" dirty="0" err="1">
                <a:latin typeface="Comic Sans MS" panose="030F0702030302020204" pitchFamily="66" charset="0"/>
              </a:rPr>
              <a:t>Wandle</a:t>
            </a:r>
            <a:r>
              <a:rPr lang="en-US" sz="2800" dirty="0">
                <a:latin typeface="Comic Sans MS" panose="030F0702030302020204" pitchFamily="66" charset="0"/>
              </a:rPr>
              <a:t> videos and guidance for parents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Support children in learning the alphabetic code.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Let your child “show off” their reading to you and celebrate and praise all the way!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Share books with your children for pleasure.</a:t>
            </a:r>
          </a:p>
          <a:p>
            <a:pPr marL="0" indent="0">
              <a:buNone/>
            </a:pPr>
            <a:endParaRPr lang="en-US" sz="2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anose="030F0702030302020204" pitchFamily="66" charset="0"/>
              </a:rPr>
              <a:t>Check on your class page for documents to support reading and phonics.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7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30807-9BB8-EF31-0EC6-94CB53AA7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1" y="223000"/>
            <a:ext cx="4662195" cy="3449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6D810-EF35-3C65-11E6-69A8BBEF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41" y="3672181"/>
            <a:ext cx="4620737" cy="318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7AF811-8683-AEA9-7ED8-F0D7D8480F96}"/>
              </a:ext>
            </a:extLst>
          </p:cNvPr>
          <p:cNvSpPr txBox="1"/>
          <p:nvPr/>
        </p:nvSpPr>
        <p:spPr>
          <a:xfrm>
            <a:off x="0" y="40619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406BD8-CB2E-AFAE-D9DD-E41906376FB2}"/>
              </a:ext>
            </a:extLst>
          </p:cNvPr>
          <p:cNvSpPr txBox="1"/>
          <p:nvPr/>
        </p:nvSpPr>
        <p:spPr>
          <a:xfrm>
            <a:off x="4965896" y="24449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Collins Big Cat | Little </a:t>
            </a:r>
            <a:r>
              <a:rPr lang="en-GB" dirty="0" err="1">
                <a:hlinkClick r:id="rId4"/>
              </a:rPr>
              <a:t>Wandle</a:t>
            </a:r>
            <a:r>
              <a:rPr lang="en-GB" dirty="0">
                <a:hlinkClick r:id="rId4"/>
              </a:rPr>
              <a:t> Letters and Sounds Revised Books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0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B26D7-914A-4141-AD29-52264EF48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20334" y="1381694"/>
            <a:ext cx="6499389" cy="42852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25A17-DA6F-4B9F-86AA-869FD078C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8772" y="1574639"/>
            <a:ext cx="3084245" cy="3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8803" y="0"/>
            <a:ext cx="649087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400" dirty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Thank you for joining us</a:t>
            </a:r>
          </a:p>
          <a:p>
            <a:endParaRPr lang="en-US" sz="4400" dirty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Questions ???</a:t>
            </a:r>
          </a:p>
        </p:txBody>
      </p:sp>
      <p:pic>
        <p:nvPicPr>
          <p:cNvPr id="4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07ABB3D3-DD7C-6598-C04B-0C698A1C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903" y="4766552"/>
            <a:ext cx="2179558" cy="164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21-09-24 at 14.45.39.png">
            <a:extLst>
              <a:ext uri="{FF2B5EF4-FFF2-40B4-BE49-F238E27FC236}">
                <a16:creationId xmlns:a16="http://schemas.microsoft.com/office/drawing/2014/main" id="{B737AE84-48A9-BA95-CC39-8ABE6B513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5" y="5094751"/>
            <a:ext cx="1429736" cy="1533987"/>
          </a:xfrm>
          <a:prstGeom prst="rect">
            <a:avLst/>
          </a:prstGeom>
        </p:spPr>
      </p:pic>
      <p:pic>
        <p:nvPicPr>
          <p:cNvPr id="6" name="Picture 2" descr="GREENHEAD PRIMARY SCHOOL BLAZER BADGE">
            <a:extLst>
              <a:ext uri="{FF2B5EF4-FFF2-40B4-BE49-F238E27FC236}">
                <a16:creationId xmlns:a16="http://schemas.microsoft.com/office/drawing/2014/main" id="{656FDA0A-6AD8-3834-EA77-F796A169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8" y="3007359"/>
            <a:ext cx="2086707" cy="20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41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ECB9-2358-4019-AEB6-0225A5490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What is phonics?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8A82-21ED-4BFE-9F9C-0160DF11A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Phonics is a way of teaching children how to read and write.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It helps children hear, identify and use different sounds that distinguish one word from another in the English language.</a:t>
            </a:r>
          </a:p>
        </p:txBody>
      </p:sp>
      <p:pic>
        <p:nvPicPr>
          <p:cNvPr id="5" name="Picture 4" descr="Screen Shot 2021-09-24 at 14.45.39.png">
            <a:extLst>
              <a:ext uri="{FF2B5EF4-FFF2-40B4-BE49-F238E27FC236}">
                <a16:creationId xmlns:a16="http://schemas.microsoft.com/office/drawing/2014/main" id="{B7850809-7CC5-434D-9F24-E71F1193B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3" y="5620532"/>
            <a:ext cx="942535" cy="1011261"/>
          </a:xfrm>
          <a:prstGeom prst="rect">
            <a:avLst/>
          </a:prstGeom>
        </p:spPr>
      </p:pic>
      <p:pic>
        <p:nvPicPr>
          <p:cNvPr id="6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BA4E1E38-4083-4974-AC10-111D24D31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83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7AA2-090B-4178-B703-3E964E6D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23" y="-6716"/>
            <a:ext cx="8229600" cy="1143000"/>
          </a:xfrm>
        </p:spPr>
        <p:txBody>
          <a:bodyPr/>
          <a:lstStyle/>
          <a:p>
            <a:r>
              <a:rPr lang="en-GB" u="sng" dirty="0">
                <a:latin typeface="Comic Sans MS" panose="030F0702030302020204" pitchFamily="66" charset="0"/>
              </a:rPr>
              <a:t>Did you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08E57-03E5-4E82-855D-7E89409D7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5" y="1347385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The English language has:-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26 letters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44 sounds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Over 100 different ways to spell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those sounds.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DD9C4-A5D2-44C0-9984-376329EDC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862" y="2831257"/>
            <a:ext cx="1800225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F0606-200B-4B0D-AC1E-016863B38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833" y="5155791"/>
            <a:ext cx="2182572" cy="16512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6197D-EA9A-4B14-A507-FF31CB61B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89814" y="1866552"/>
            <a:ext cx="2964680" cy="1928466"/>
          </a:xfrm>
          <a:prstGeom prst="rect">
            <a:avLst/>
          </a:prstGeom>
        </p:spPr>
      </p:pic>
      <p:pic>
        <p:nvPicPr>
          <p:cNvPr id="8" name="Picture 7" descr="Screen Shot 2021-09-24 at 14.45.39.png">
            <a:extLst>
              <a:ext uri="{FF2B5EF4-FFF2-40B4-BE49-F238E27FC236}">
                <a16:creationId xmlns:a16="http://schemas.microsoft.com/office/drawing/2014/main" id="{C87E6398-B9B8-9F67-427F-7C5D9024F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1" y="5803094"/>
            <a:ext cx="942535" cy="10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2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CC157F-3F98-0CEF-F8D0-82692F96159A}"/>
              </a:ext>
            </a:extLst>
          </p:cNvPr>
          <p:cNvSpPr txBox="1"/>
          <p:nvPr/>
        </p:nvSpPr>
        <p:spPr>
          <a:xfrm>
            <a:off x="2432667" y="144640"/>
            <a:ext cx="502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Grow the Code</a:t>
            </a:r>
          </a:p>
        </p:txBody>
      </p:sp>
      <p:pic>
        <p:nvPicPr>
          <p:cNvPr id="3" name="Picture 2" descr="Screen Shot 2021-09-24 at 14.45.39.png">
            <a:extLst>
              <a:ext uri="{FF2B5EF4-FFF2-40B4-BE49-F238E27FC236}">
                <a16:creationId xmlns:a16="http://schemas.microsoft.com/office/drawing/2014/main" id="{FFF34C65-7773-39BC-7B20-A2DAC0CC4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681551"/>
            <a:ext cx="942535" cy="1011261"/>
          </a:xfrm>
          <a:prstGeom prst="rect">
            <a:avLst/>
          </a:prstGeom>
        </p:spPr>
      </p:pic>
      <p:pic>
        <p:nvPicPr>
          <p:cNvPr id="1026" name="Picture 2" descr="Phonics | St Columba's Catholic Primary School">
            <a:extLst>
              <a:ext uri="{FF2B5EF4-FFF2-40B4-BE49-F238E27FC236}">
                <a16:creationId xmlns:a16="http://schemas.microsoft.com/office/drawing/2014/main" id="{24BE729C-D221-4C72-BC36-F1495FB69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8" y="1114137"/>
            <a:ext cx="7244863" cy="456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3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9828" y="933606"/>
            <a:ext cx="738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The journey to independent reading and writing begins with Phonics</a:t>
            </a:r>
          </a:p>
        </p:txBody>
      </p:sp>
      <p:pic>
        <p:nvPicPr>
          <p:cNvPr id="8" name="Picture 7" descr="Screen Shot 2021-09-24 at 14.45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998" y="1672270"/>
            <a:ext cx="1606873" cy="17240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0240" y="3919365"/>
            <a:ext cx="4011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mic Sans MS" panose="030F0702030302020204" pitchFamily="66" charset="0"/>
              </a:rPr>
              <a:t>littlewandlelettersandsounds.org.uk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147" y="349579"/>
            <a:ext cx="72122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  <a:cs typeface="Comic Sans MS"/>
              </a:rPr>
              <a:t>New DFE Guidance for Early Reading and Phonics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499" y="4279259"/>
            <a:ext cx="8678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Why Little </a:t>
            </a:r>
            <a:r>
              <a:rPr lang="en-US" b="1" dirty="0" err="1">
                <a:latin typeface="Comic Sans MS" panose="030F0702030302020204" pitchFamily="66" charset="0"/>
              </a:rPr>
              <a:t>Wandle</a:t>
            </a:r>
            <a:r>
              <a:rPr lang="en-US" b="1" dirty="0">
                <a:latin typeface="Comic Sans MS" panose="030F0702030302020204" pitchFamily="66" charset="0"/>
              </a:rPr>
              <a:t>?  </a:t>
            </a:r>
          </a:p>
          <a:p>
            <a:r>
              <a:rPr lang="en-US" dirty="0">
                <a:latin typeface="Comic Sans MS" panose="030F0702030302020204" pitchFamily="66" charset="0"/>
              </a:rPr>
              <a:t>Excellent training for all staff to ensure consistency.</a:t>
            </a:r>
          </a:p>
          <a:p>
            <a:r>
              <a:rPr lang="en-US" dirty="0">
                <a:latin typeface="Comic Sans MS" panose="030F0702030302020204" pitchFamily="66" charset="0"/>
              </a:rPr>
              <a:t>Every aspect of phonics and reading included in a detailed, thorough and systematic approach.</a:t>
            </a:r>
          </a:p>
          <a:p>
            <a:r>
              <a:rPr lang="en-US" dirty="0">
                <a:latin typeface="Comic Sans MS" panose="030F0702030302020204" pitchFamily="66" charset="0"/>
              </a:rPr>
              <a:t>Engaging resources without distracting from the learning.</a:t>
            </a:r>
          </a:p>
          <a:p>
            <a:r>
              <a:rPr lang="en-US" dirty="0">
                <a:latin typeface="Comic Sans MS" panose="030F0702030302020204" pitchFamily="66" charset="0"/>
              </a:rPr>
              <a:t>Comprehensive system for identifying and supporting children requiring extra help.</a:t>
            </a:r>
          </a:p>
          <a:p>
            <a:r>
              <a:rPr lang="en-US" dirty="0">
                <a:latin typeface="Comic Sans MS" panose="030F0702030302020204" pitchFamily="66" charset="0"/>
              </a:rPr>
              <a:t>Useful support for parents.  </a:t>
            </a:r>
          </a:p>
        </p:txBody>
      </p:sp>
    </p:spTree>
    <p:extLst>
      <p:ext uri="{BB962C8B-B14F-4D97-AF65-F5344CB8AC3E}">
        <p14:creationId xmlns:p14="http://schemas.microsoft.com/office/powerpoint/2010/main" val="3536684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6331" y="22376"/>
            <a:ext cx="5404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How we teach phonics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3268" y="935937"/>
            <a:ext cx="876073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Daily short sessions (Currently in Y1 &amp; 2 we are trying to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catch up by having 2 phonics sessions a 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Specific order of teaching.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Synthetic phonics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Correct pronunciation is vital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(Videos on LW)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omic Sans MS" panose="030F0702030302020204" pitchFamily="66" charset="0"/>
              </a:rPr>
              <a:t>Repeated practice: revisit previously taught sounds at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    start of each lesson. Practice makes permanent. </a:t>
            </a: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8" y="4892748"/>
            <a:ext cx="1694289" cy="1694289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16" y="4962855"/>
            <a:ext cx="1554077" cy="155407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094093" y="1748846"/>
            <a:ext cx="26132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dirty="0">
                <a:solidFill>
                  <a:prstClr val="black"/>
                </a:solidFill>
                <a:latin typeface="Comic Sans MS" panose="030F0702030302020204" pitchFamily="66" charset="0"/>
              </a:rPr>
              <a:t>m-u-s-t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677" y="4038135"/>
            <a:ext cx="7635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https://www.littlewandlelettersandsounds.org.uk/resources/for-parents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/</a:t>
            </a:r>
          </a:p>
          <a:p>
            <a:endParaRPr lang="en-US" dirty="0"/>
          </a:p>
        </p:txBody>
      </p:sp>
      <p:pic>
        <p:nvPicPr>
          <p:cNvPr id="13" name="Picture 12" descr="Screen Shot 2021-09-24 at 14.45.39.png">
            <a:extLst>
              <a:ext uri="{FF2B5EF4-FFF2-40B4-BE49-F238E27FC236}">
                <a16:creationId xmlns:a16="http://schemas.microsoft.com/office/drawing/2014/main" id="{D09CBC06-1CA1-B602-8A7D-5342B275E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81" y="5681551"/>
            <a:ext cx="942535" cy="1011261"/>
          </a:xfrm>
          <a:prstGeom prst="rect">
            <a:avLst/>
          </a:prstGeom>
        </p:spPr>
      </p:pic>
      <p:pic>
        <p:nvPicPr>
          <p:cNvPr id="14" name="Picture 2" descr="Collins Big Cat Writing Competition - Collins | Freedom to Teach">
            <a:extLst>
              <a:ext uri="{FF2B5EF4-FFF2-40B4-BE49-F238E27FC236}">
                <a16:creationId xmlns:a16="http://schemas.microsoft.com/office/drawing/2014/main" id="{8B014085-95BA-CAD6-BE99-78EA23BC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80" y="5409163"/>
            <a:ext cx="1762987" cy="13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063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5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6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Microsoft Office PowerPoint</Application>
  <PresentationFormat>On-screen Show (4:3)</PresentationFormat>
  <Paragraphs>184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Bradley Hand ITC</vt:lpstr>
      <vt:lpstr>Calibri</vt:lpstr>
      <vt:lpstr>Comic Sans MS</vt:lpstr>
      <vt:lpstr>Office Theme</vt:lpstr>
      <vt:lpstr>Welcome to our phonics and reading information sharing session </vt:lpstr>
      <vt:lpstr> Phonics and Early Reading</vt:lpstr>
      <vt:lpstr>What is phonics? </vt:lpstr>
      <vt:lpstr>Did you know?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Meaning of words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else can parents do?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Neall</dc:creator>
  <cp:lastModifiedBy>Mike Glenton</cp:lastModifiedBy>
  <cp:revision>89</cp:revision>
  <dcterms:created xsi:type="dcterms:W3CDTF">2021-09-24T13:21:19Z</dcterms:created>
  <dcterms:modified xsi:type="dcterms:W3CDTF">2022-08-16T19:41:22Z</dcterms:modified>
</cp:coreProperties>
</file>