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77" r:id="rId3"/>
    <p:sldId id="280" r:id="rId4"/>
    <p:sldId id="281" r:id="rId5"/>
    <p:sldId id="285" r:id="rId6"/>
    <p:sldId id="259" r:id="rId7"/>
    <p:sldId id="260" r:id="rId8"/>
    <p:sldId id="261" r:id="rId9"/>
    <p:sldId id="263" r:id="rId10"/>
    <p:sldId id="256" r:id="rId11"/>
    <p:sldId id="264" r:id="rId12"/>
    <p:sldId id="262" r:id="rId13"/>
    <p:sldId id="265" r:id="rId14"/>
    <p:sldId id="282" r:id="rId15"/>
    <p:sldId id="274" r:id="rId16"/>
    <p:sldId id="278" r:id="rId17"/>
    <p:sldId id="258" r:id="rId18"/>
    <p:sldId id="267" r:id="rId19"/>
    <p:sldId id="268" r:id="rId20"/>
    <p:sldId id="286" r:id="rId21"/>
    <p:sldId id="269" r:id="rId22"/>
    <p:sldId id="257" r:id="rId23"/>
    <p:sldId id="287" r:id="rId24"/>
    <p:sldId id="28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pneumonic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child’s success  - it must be a positive experience</a:t>
            </a:r>
          </a:p>
          <a:p>
            <a:r>
              <a:rPr lang="en-US" dirty="0"/>
              <a:t>What’s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17/06/2022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17/06/2022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17/06/2022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17/06/2022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17/06/2022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17/06/2022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17/06/2022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llins.co.uk/pages/collins-big-cat-little-wandle-letters-and-sounds-revised-book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freeimageslive.co.uk/free_stock_image/crayon-alphabet-jpg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littlewandlelettersandsounds.org.uk/resources/for-paren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CC1C-6AEC-435A-847A-F3A5CF09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3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Welcome to our phonics and reading information sharing session</a:t>
            </a:r>
            <a:br>
              <a:rPr lang="en-GB" b="1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GREENHEAD PRIMARY SCHOOL BLAZER BADGE">
            <a:extLst>
              <a:ext uri="{FF2B5EF4-FFF2-40B4-BE49-F238E27FC236}">
                <a16:creationId xmlns:a16="http://schemas.microsoft.com/office/drawing/2014/main" id="{2F11A1BB-2BCC-412A-B5C4-59ADED97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09" y="3471058"/>
            <a:ext cx="2536874" cy="2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4A-4DBB-4CF2-804B-089812A4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830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Meaning of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3DAA-B215-41FF-AA79-A5CE923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468"/>
            <a:ext cx="8229600" cy="5575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 may hear your children say….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-phonics </a:t>
            </a:r>
            <a:r>
              <a:rPr lang="en-US" sz="2000" dirty="0">
                <a:latin typeface="Comic Sans MS" panose="030F0702030302020204" pitchFamily="66" charset="0"/>
              </a:rPr>
              <a:t>(also known as ‘synthetic phonics’) – The teaching of reading by developing awareness of the sounds in words and the corresponding letters used to represent those sounds.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phoneme</a:t>
            </a:r>
            <a:r>
              <a:rPr lang="en-US" sz="2000" dirty="0">
                <a:latin typeface="Comic Sans MS" panose="030F0702030302020204" pitchFamily="66" charset="0"/>
              </a:rPr>
              <a:t> - Any one of the 44 sounds which make up words in the English language.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-grapheme </a:t>
            </a:r>
            <a:r>
              <a:rPr lang="en-US" sz="2000" dirty="0">
                <a:latin typeface="Comic Sans MS" panose="030F0702030302020204" pitchFamily="66" charset="0"/>
              </a:rPr>
              <a:t>– How a phoneme is written down. There can be more than one way to spell a phoneme. </a:t>
            </a:r>
            <a:r>
              <a:rPr lang="en-US" sz="2000" dirty="0" err="1">
                <a:latin typeface="Comic Sans MS" panose="030F0702030302020204" pitchFamily="66" charset="0"/>
              </a:rPr>
              <a:t>E.g</a:t>
            </a:r>
            <a:r>
              <a:rPr lang="en-US" sz="2000" dirty="0">
                <a:latin typeface="Comic Sans MS" panose="030F0702030302020204" pitchFamily="66" charset="0"/>
              </a:rPr>
              <a:t>-the phoneme ‘ay’ is spelt differently in each of the words ‘w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ay</a:t>
            </a:r>
            <a:r>
              <a:rPr lang="en-US" sz="2000" dirty="0">
                <a:latin typeface="Comic Sans MS" panose="030F0702030302020204" pitchFamily="66" charset="0"/>
              </a:rPr>
              <a:t>’, ‘m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>
                <a:latin typeface="Comic Sans MS" panose="030F0702030302020204" pitchFamily="66" charset="0"/>
              </a:rPr>
              <a:t>k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n-US" sz="2000" dirty="0">
                <a:latin typeface="Comic Sans MS" panose="030F0702030302020204" pitchFamily="66" charset="0"/>
              </a:rPr>
              <a:t>’, ‘f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r>
              <a:rPr lang="en-US" sz="2000" dirty="0">
                <a:latin typeface="Comic Sans MS" panose="030F0702030302020204" pitchFamily="66" charset="0"/>
              </a:rPr>
              <a:t>l’, ‘gr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ea</a:t>
            </a:r>
            <a:r>
              <a:rPr lang="en-US" sz="2000" dirty="0">
                <a:latin typeface="Comic Sans MS" panose="030F0702030302020204" pitchFamily="66" charset="0"/>
              </a:rPr>
              <a:t>t’, ‘sl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eigh</a:t>
            </a:r>
            <a:r>
              <a:rPr lang="en-US" sz="2000" dirty="0">
                <a:latin typeface="Comic Sans MS" panose="030F0702030302020204" pitchFamily="66" charset="0"/>
              </a:rPr>
              <a:t>’ and ‘l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>
                <a:latin typeface="Comic Sans MS" panose="030F0702030302020204" pitchFamily="66" charset="0"/>
              </a:rPr>
              <a:t>dy’.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-blending</a:t>
            </a:r>
            <a:r>
              <a:rPr lang="en-US" sz="2000" dirty="0">
                <a:latin typeface="Comic Sans MS" panose="030F0702030302020204" pitchFamily="66" charset="0"/>
              </a:rPr>
              <a:t> – Putting together the sounds in a word in order to read it, e.g.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‘f – r – o – g, frog’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-segmenting</a:t>
            </a:r>
            <a:r>
              <a:rPr lang="en-US" sz="2000" dirty="0">
                <a:latin typeface="Comic Sans MS" panose="030F0702030302020204" pitchFamily="66" charset="0"/>
              </a:rPr>
              <a:t> – Breaking a word into sounds in order to spell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them, e.g. ‘frog, f – r – o – g’’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-Digraph</a:t>
            </a:r>
            <a:r>
              <a:rPr lang="en-US" sz="2000" dirty="0">
                <a:latin typeface="Comic Sans MS" panose="030F0702030302020204" pitchFamily="66" charset="0"/>
              </a:rPr>
              <a:t>- 2 letters making one sound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-Trigraph</a:t>
            </a:r>
            <a:r>
              <a:rPr lang="en-US" sz="2000" dirty="0">
                <a:latin typeface="Comic Sans MS" panose="030F0702030302020204" pitchFamily="66" charset="0"/>
              </a:rPr>
              <a:t>- 3 letters making one sound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B1225-27B9-42F5-8251-E21C2F83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39" y="4479200"/>
            <a:ext cx="1723927" cy="617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FF0EF-D3F8-4163-9EBC-FE7DED10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76" y="5416459"/>
            <a:ext cx="8168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83E46-DD7F-4177-9901-BBBAB2F7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61" y="5409425"/>
            <a:ext cx="82309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15" y="456987"/>
            <a:ext cx="268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want children to</a:t>
            </a:r>
          </a:p>
          <a:p>
            <a:r>
              <a:rPr lang="en-US" dirty="0">
                <a:latin typeface="Comic Sans MS" panose="030F0702030302020204" pitchFamily="66" charset="0"/>
              </a:rPr>
              <a:t> love reading.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Reading should be </a:t>
            </a:r>
          </a:p>
          <a:p>
            <a:r>
              <a:rPr lang="en-US" dirty="0">
                <a:latin typeface="Comic Sans MS" panose="030F0702030302020204" pitchFamily="66" charset="0"/>
              </a:rPr>
              <a:t>enjoyable.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997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want children to read </a:t>
            </a:r>
          </a:p>
          <a:p>
            <a:r>
              <a:rPr lang="en-US" dirty="0">
                <a:latin typeface="Comic Sans MS" panose="030F0702030302020204" pitchFamily="66" charset="0"/>
              </a:rPr>
              <a:t>for pleasure and be life </a:t>
            </a:r>
          </a:p>
          <a:p>
            <a:r>
              <a:rPr lang="en-US" dirty="0">
                <a:latin typeface="Comic Sans MS" panose="030F0702030302020204" pitchFamily="66" charset="0"/>
              </a:rPr>
              <a:t>long readers.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Learning to read should be</a:t>
            </a:r>
          </a:p>
          <a:p>
            <a:r>
              <a:rPr lang="en-US" dirty="0">
                <a:latin typeface="Comic Sans MS" panose="030F0702030302020204" pitchFamily="66" charset="0"/>
              </a:rPr>
              <a:t> a positive experience.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23" y="151962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6628" y="4590010"/>
            <a:ext cx="599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Reading underpins children’s access to the curriculum </a:t>
            </a:r>
          </a:p>
          <a:p>
            <a:r>
              <a:rPr lang="en-US" dirty="0">
                <a:latin typeface="Comic Sans MS" panose="030F0702030302020204" pitchFamily="66" charset="0"/>
              </a:rPr>
              <a:t>and clearly impacts on their achievement.</a:t>
            </a:r>
          </a:p>
        </p:txBody>
      </p:sp>
      <p:pic>
        <p:nvPicPr>
          <p:cNvPr id="9" name="Picture 8" descr="Screen Shot 2021-09-24 at 14.45.39.png">
            <a:extLst>
              <a:ext uri="{FF2B5EF4-FFF2-40B4-BE49-F238E27FC236}">
                <a16:creationId xmlns:a16="http://schemas.microsoft.com/office/drawing/2014/main" id="{FA6E0D99-D60A-337F-85BE-520820516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442400"/>
            <a:ext cx="942535" cy="1011261"/>
          </a:xfrm>
          <a:prstGeom prst="rect">
            <a:avLst/>
          </a:prstGeom>
        </p:spPr>
      </p:pic>
      <p:pic>
        <p:nvPicPr>
          <p:cNvPr id="10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EF0F703D-A364-7DAF-F0F9-8CF0DFD3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77" y="5229941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68" y="630838"/>
            <a:ext cx="8245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Once children have a secure knowledge of a number of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GPC’s (Grapheme Phoneme Correspondences)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and are confidently blending, they will be ready for 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reading books.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Prior to this they may have wordless books which develop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great language skills and teach children the layout of books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and how to handle books.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85" y="3429000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68" y="3531361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60" y="3511057"/>
            <a:ext cx="1558306" cy="1477274"/>
          </a:xfrm>
          <a:prstGeom prst="rect">
            <a:avLst/>
          </a:prstGeom>
        </p:spPr>
      </p:pic>
      <p:pic>
        <p:nvPicPr>
          <p:cNvPr id="9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7AB14338-5D5F-161C-0CAB-E9A69054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Shot 2021-09-24 at 14.45.39.png">
            <a:extLst>
              <a:ext uri="{FF2B5EF4-FFF2-40B4-BE49-F238E27FC236}">
                <a16:creationId xmlns:a16="http://schemas.microsoft.com/office/drawing/2014/main" id="{A1C8FECA-D33C-C1BC-918C-905E7CDE5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442400"/>
            <a:ext cx="942535" cy="10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" y="109098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88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1667263"/>
            <a:ext cx="531908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Reading practice sessions are </a:t>
            </a:r>
            <a:r>
              <a:rPr lang="en-US" sz="2400" dirty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Timetabled 3 times a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Taught by trained teacher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Teaching assistant.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Taught in small groups. </a:t>
            </a:r>
          </a:p>
          <a:p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2308" y="4011697"/>
            <a:ext cx="46554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Comic Sans MS" panose="030F0702030302020204" pitchFamily="66" charset="0"/>
              </a:rPr>
              <a:t>Books are: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Matched to children’s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secure phonic knowledge and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word reading.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Read three times.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Sent home</a:t>
            </a:r>
            <a:endParaRPr lang="en-US" sz="2000" dirty="0">
              <a:latin typeface="Bradley Hand ITC" panose="03070402050302030203" pitchFamily="66" charset="0"/>
            </a:endParaRPr>
          </a:p>
        </p:txBody>
      </p:sp>
      <p:pic>
        <p:nvPicPr>
          <p:cNvPr id="13" name="Picture 12" descr="Screen Shot 2021-09-24 at 14.45.39.png">
            <a:extLst>
              <a:ext uri="{FF2B5EF4-FFF2-40B4-BE49-F238E27FC236}">
                <a16:creationId xmlns:a16="http://schemas.microsoft.com/office/drawing/2014/main" id="{5BE52AE4-F71E-4551-2014-F38E1082C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442400"/>
            <a:ext cx="942535" cy="1011261"/>
          </a:xfrm>
          <a:prstGeom prst="rect">
            <a:avLst/>
          </a:prstGeom>
        </p:spPr>
      </p:pic>
      <p:pic>
        <p:nvPicPr>
          <p:cNvPr id="15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82BDE3FE-D903-0A56-2DD9-9E4F3501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335" y="262165"/>
            <a:ext cx="893866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 Practice Books carefully matched so children can read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fluently and independently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 Reads </a:t>
            </a:r>
            <a:r>
              <a:rPr lang="mr-IN" b="1" dirty="0">
                <a:latin typeface="Comic Sans MS" panose="030F0702030302020204" pitchFamily="66" charset="0"/>
              </a:rPr>
              <a:t>–</a:t>
            </a:r>
            <a:r>
              <a:rPr lang="en-US" b="1" dirty="0">
                <a:latin typeface="Comic Sans MS" panose="030F0702030302020204" pitchFamily="66" charset="0"/>
              </a:rPr>
              <a:t> each one begins with some quick sounds and words practice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Prosody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When children take their book home to read they should be 95% fluent.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Please do not worry that a book is too easy </a:t>
            </a:r>
            <a:r>
              <a:rPr lang="mr-IN" b="1" dirty="0">
                <a:latin typeface="Comic Sans MS" panose="030F0702030302020204" pitchFamily="66" charset="0"/>
              </a:rPr>
              <a:t>–</a:t>
            </a:r>
            <a:r>
              <a:rPr lang="en-US" b="1" dirty="0">
                <a:latin typeface="Comic Sans MS" panose="030F0702030302020204" pitchFamily="66" charset="0"/>
              </a:rPr>
              <a:t> your child needs to develop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fluency and confidence in reading.  Re-reading a book  they have had before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helps develop fluency </a:t>
            </a:r>
            <a:r>
              <a:rPr lang="mr-IN" b="1" dirty="0">
                <a:latin typeface="Comic Sans MS" panose="030F0702030302020204" pitchFamily="66" charset="0"/>
              </a:rPr>
              <a:t>–</a:t>
            </a:r>
            <a:r>
              <a:rPr lang="en-US" b="1" dirty="0">
                <a:latin typeface="Comic Sans MS" panose="030F0702030302020204" pitchFamily="66" charset="0"/>
              </a:rPr>
              <a:t> this is the goal.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  <p:pic>
        <p:nvPicPr>
          <p:cNvPr id="4" name="Picture 3" descr="Screen Shot 2021-09-24 at 14.45.39.png">
            <a:extLst>
              <a:ext uri="{FF2B5EF4-FFF2-40B4-BE49-F238E27FC236}">
                <a16:creationId xmlns:a16="http://schemas.microsoft.com/office/drawing/2014/main" id="{6C4B845D-4AED-E36F-D231-C9B45E708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5617477"/>
            <a:ext cx="942535" cy="1011261"/>
          </a:xfrm>
          <a:prstGeom prst="rect">
            <a:avLst/>
          </a:prstGeom>
        </p:spPr>
      </p:pic>
      <p:pic>
        <p:nvPicPr>
          <p:cNvPr id="5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0B55D4EE-D512-D2A9-E5DF-1CD4C3D3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26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618" y="179248"/>
            <a:ext cx="819326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How do we decide which books children read?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Children are assessed, then LW matches which books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Should be allocated for their secure phonic knowledge.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Children will take their Reading Practice Book home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(after reading it 3 times in school).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Share the front cover page before reading – this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cover sounds and words contained in the book.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Celebrate, praise, talk about the book with you child.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Please make sure books are in school bags everyday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As they may have a spare five minutes during the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Day to read their books. 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Please look after our books.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2" y="2622323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86" y="4235676"/>
            <a:ext cx="2916683" cy="23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>
                <a:latin typeface="Comic Sans MS" panose="030F0702030302020204" pitchFamily="66" charset="0"/>
              </a:rPr>
              <a:t> Phonics and Early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Part 1 </a:t>
            </a:r>
            <a:r>
              <a:rPr lang="mr-IN" dirty="0">
                <a:latin typeface="Comic Sans MS" panose="030F0702030302020204" pitchFamily="66" charset="0"/>
              </a:rPr>
              <a:t>–</a:t>
            </a:r>
            <a:r>
              <a:rPr lang="en-US" dirty="0">
                <a:latin typeface="Comic Sans MS" panose="030F0702030302020204" pitchFamily="66" charset="0"/>
              </a:rPr>
              <a:t> information about how we teach phonics.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Part 2 </a:t>
            </a:r>
            <a:r>
              <a:rPr lang="mr-IN" dirty="0">
                <a:latin typeface="Comic Sans MS" panose="030F0702030302020204" pitchFamily="66" charset="0"/>
              </a:rPr>
              <a:t>–</a:t>
            </a:r>
            <a:r>
              <a:rPr lang="en-US" dirty="0">
                <a:latin typeface="Comic Sans MS" panose="030F0702030302020204" pitchFamily="66" charset="0"/>
              </a:rPr>
              <a:t> information about how we teach reading.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Part 3 – supporting at home.</a:t>
            </a:r>
          </a:p>
        </p:txBody>
      </p:sp>
      <p:pic>
        <p:nvPicPr>
          <p:cNvPr id="4" name="Picture 3" descr="Screen Shot 2021-09-24 at 14.45.39.png">
            <a:extLst>
              <a:ext uri="{FF2B5EF4-FFF2-40B4-BE49-F238E27FC236}">
                <a16:creationId xmlns:a16="http://schemas.microsoft.com/office/drawing/2014/main" id="{24675809-3E8A-43B6-9E49-C55CA092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3" y="5620532"/>
            <a:ext cx="942535" cy="1011261"/>
          </a:xfrm>
          <a:prstGeom prst="rect">
            <a:avLst/>
          </a:prstGeom>
        </p:spPr>
      </p:pic>
      <p:pic>
        <p:nvPicPr>
          <p:cNvPr id="2050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0674F18E-B4C1-43EC-81C4-7372F30F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0C0AA-86AD-85B8-150E-30BD68D7D092}"/>
              </a:ext>
            </a:extLst>
          </p:cNvPr>
          <p:cNvSpPr txBox="1"/>
          <p:nvPr/>
        </p:nvSpPr>
        <p:spPr>
          <a:xfrm>
            <a:off x="1364566" y="548640"/>
            <a:ext cx="550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What will they read after they have finished the phonics scheme?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9CB94-2A90-5EFD-3281-DF2C4FCE64FB}"/>
              </a:ext>
            </a:extLst>
          </p:cNvPr>
          <p:cNvSpPr txBox="1"/>
          <p:nvPr/>
        </p:nvSpPr>
        <p:spPr>
          <a:xfrm>
            <a:off x="457200" y="1631853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Ideally children should complete the phonics scheme at the end of year 1 but may still need some phonics sessions within the Autumn term during Year 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Year 1 children will complete a fluency assessment, this will indicate if the children are ready to come away from the Little </a:t>
            </a:r>
            <a:r>
              <a:rPr lang="en-GB" sz="2000" dirty="0" err="1">
                <a:latin typeface="Comic Sans MS" panose="030F0702030302020204" pitchFamily="66" charset="0"/>
              </a:rPr>
              <a:t>Wandle</a:t>
            </a:r>
            <a:r>
              <a:rPr lang="en-GB" sz="2000" dirty="0">
                <a:latin typeface="Comic Sans MS" panose="030F0702030302020204" pitchFamily="66" charset="0"/>
              </a:rPr>
              <a:t> reading books.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Once completed the Little </a:t>
            </a:r>
            <a:r>
              <a:rPr lang="en-GB" sz="2000" dirty="0" err="1">
                <a:latin typeface="Comic Sans MS" panose="030F0702030302020204" pitchFamily="66" charset="0"/>
              </a:rPr>
              <a:t>Wandle</a:t>
            </a:r>
            <a:r>
              <a:rPr lang="en-GB" sz="2000" dirty="0">
                <a:latin typeface="Comic Sans MS" panose="030F0702030302020204" pitchFamily="66" charset="0"/>
              </a:rPr>
              <a:t> reading books they move on to Big Cat Reading scheme, starting on colour Lime.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Fluency assessment: if the child can read between 60-70 words per minute they are ready to move on.</a:t>
            </a:r>
          </a:p>
        </p:txBody>
      </p:sp>
      <p:pic>
        <p:nvPicPr>
          <p:cNvPr id="5" name="Picture 4" descr="Screen Shot 2021-09-24 at 14.45.39.png">
            <a:extLst>
              <a:ext uri="{FF2B5EF4-FFF2-40B4-BE49-F238E27FC236}">
                <a16:creationId xmlns:a16="http://schemas.microsoft.com/office/drawing/2014/main" id="{B8B796C4-8712-057F-54B7-588386D45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5673749"/>
            <a:ext cx="942535" cy="1011261"/>
          </a:xfrm>
          <a:prstGeom prst="rect">
            <a:avLst/>
          </a:prstGeom>
        </p:spPr>
      </p:pic>
      <p:pic>
        <p:nvPicPr>
          <p:cNvPr id="6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40209FE7-DF92-C383-D8E6-09F0C951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26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7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77" y="1204941"/>
            <a:ext cx="7728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Children will also bring home a ‘reading for pleasure book’ from our class library each week.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To become lifelong readers, it is essential that they read for pleasure.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Children </a:t>
            </a:r>
            <a:r>
              <a:rPr lang="en-US" sz="2000" b="1" dirty="0">
                <a:latin typeface="Comic Sans MS" panose="030F0702030302020204" pitchFamily="66" charset="0"/>
              </a:rPr>
              <a:t>may not </a:t>
            </a:r>
            <a:r>
              <a:rPr lang="en-US" sz="2000" dirty="0">
                <a:latin typeface="Comic Sans MS" panose="030F0702030302020204" pitchFamily="66" charset="0"/>
              </a:rPr>
              <a:t>be able to read this book independently, but these books offer a wealth of opportunities for talking about the pictures and enjoying the story or information text.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Enjoy the book together and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foster a love of reading.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717239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4255" y="120032"/>
            <a:ext cx="5835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omic Sans MS" panose="030F0702030302020204" pitchFamily="66" charset="0"/>
              </a:rPr>
              <a:t>Supporting at home.</a:t>
            </a:r>
          </a:p>
          <a:p>
            <a:r>
              <a:rPr lang="en-US" sz="3200" b="1" u="sng" dirty="0">
                <a:latin typeface="Comic Sans MS" panose="030F0702030302020204" pitchFamily="66" charset="0"/>
              </a:rPr>
              <a:t>Reading for pleasure 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59" y="4857177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What else can parents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Please look at the Little </a:t>
            </a:r>
            <a:r>
              <a:rPr lang="en-US" sz="2800" dirty="0" err="1">
                <a:latin typeface="Comic Sans MS" panose="030F0702030302020204" pitchFamily="66" charset="0"/>
              </a:rPr>
              <a:t>Wandle</a:t>
            </a:r>
            <a:r>
              <a:rPr lang="en-US" sz="2800" dirty="0">
                <a:latin typeface="Comic Sans MS" panose="030F0702030302020204" pitchFamily="66" charset="0"/>
              </a:rPr>
              <a:t> videos and guidance for parents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Support children in learning the alphabetic code.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Share books with your children for pleasure.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Check on your class page for documents to support reading and phonics.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30807-9BB8-EF31-0EC6-94CB53AA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1" y="223000"/>
            <a:ext cx="4662195" cy="3449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6D810-EF35-3C65-11E6-69A8BBEF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41" y="3672181"/>
            <a:ext cx="4620737" cy="318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AF811-8683-AEA9-7ED8-F0D7D8480F96}"/>
              </a:ext>
            </a:extLst>
          </p:cNvPr>
          <p:cNvSpPr txBox="1"/>
          <p:nvPr/>
        </p:nvSpPr>
        <p:spPr>
          <a:xfrm>
            <a:off x="0" y="40619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06BD8-CB2E-AFAE-D9DD-E41906376FB2}"/>
              </a:ext>
            </a:extLst>
          </p:cNvPr>
          <p:cNvSpPr txBox="1"/>
          <p:nvPr/>
        </p:nvSpPr>
        <p:spPr>
          <a:xfrm>
            <a:off x="4965896" y="24449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Collins Big Cat | Little </a:t>
            </a:r>
            <a:r>
              <a:rPr lang="en-GB" dirty="0" err="1">
                <a:hlinkClick r:id="rId4"/>
              </a:rPr>
              <a:t>Wandle</a:t>
            </a:r>
            <a:r>
              <a:rPr lang="en-GB" dirty="0">
                <a:hlinkClick r:id="rId4"/>
              </a:rPr>
              <a:t> Letters and Sounds Revised 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0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B26D7-914A-4141-AD29-52264EF4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20334" y="1381694"/>
            <a:ext cx="6499389" cy="428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25A17-DA6F-4B9F-86AA-869FD078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72" y="1574639"/>
            <a:ext cx="3084245" cy="3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8803" y="0"/>
            <a:ext cx="64908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Thank you for joining us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Questions ???</a:t>
            </a:r>
          </a:p>
        </p:txBody>
      </p:sp>
      <p:pic>
        <p:nvPicPr>
          <p:cNvPr id="4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07ABB3D3-DD7C-6598-C04B-0C698A1C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03" y="4766552"/>
            <a:ext cx="2179558" cy="16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21-09-24 at 14.45.39.png">
            <a:extLst>
              <a:ext uri="{FF2B5EF4-FFF2-40B4-BE49-F238E27FC236}">
                <a16:creationId xmlns:a16="http://schemas.microsoft.com/office/drawing/2014/main" id="{B737AE84-48A9-BA95-CC39-8ABE6B513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5094751"/>
            <a:ext cx="1429736" cy="1533987"/>
          </a:xfrm>
          <a:prstGeom prst="rect">
            <a:avLst/>
          </a:prstGeom>
        </p:spPr>
      </p:pic>
      <p:pic>
        <p:nvPicPr>
          <p:cNvPr id="6" name="Picture 2" descr="GREENHEAD PRIMARY SCHOOL BLAZER BADGE">
            <a:extLst>
              <a:ext uri="{FF2B5EF4-FFF2-40B4-BE49-F238E27FC236}">
                <a16:creationId xmlns:a16="http://schemas.microsoft.com/office/drawing/2014/main" id="{656FDA0A-6AD8-3834-EA77-F796A169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8" y="3007359"/>
            <a:ext cx="2086707" cy="20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What is phonics?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Phonics is a way of teaching children how to read and write.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It helps children hear, identify and use different sounds that distinguish one word from another in the English language.</a:t>
            </a:r>
          </a:p>
        </p:txBody>
      </p:sp>
      <p:pic>
        <p:nvPicPr>
          <p:cNvPr id="5" name="Picture 4" descr="Screen Shot 2021-09-24 at 14.45.39.png">
            <a:extLst>
              <a:ext uri="{FF2B5EF4-FFF2-40B4-BE49-F238E27FC236}">
                <a16:creationId xmlns:a16="http://schemas.microsoft.com/office/drawing/2014/main" id="{B7850809-7CC5-434D-9F24-E71F1193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3" y="5620532"/>
            <a:ext cx="942535" cy="1011261"/>
          </a:xfrm>
          <a:prstGeom prst="rect">
            <a:avLst/>
          </a:prstGeom>
        </p:spPr>
      </p:pic>
      <p:pic>
        <p:nvPicPr>
          <p:cNvPr id="6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BA4E1E38-4083-4974-AC10-111D24D3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23" y="-6716"/>
            <a:ext cx="8229600" cy="1143000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" y="134738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The English language has:-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26 letters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44 sounds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Over 100 different ways to spell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those sounds.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62" y="2831257"/>
            <a:ext cx="1800225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33" y="5155791"/>
            <a:ext cx="2182572" cy="165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6197D-EA9A-4B14-A507-FF31CB61B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89814" y="1866552"/>
            <a:ext cx="2964680" cy="1928466"/>
          </a:xfrm>
          <a:prstGeom prst="rect">
            <a:avLst/>
          </a:prstGeom>
        </p:spPr>
      </p:pic>
      <p:pic>
        <p:nvPicPr>
          <p:cNvPr id="8" name="Picture 7" descr="Screen Shot 2021-09-24 at 14.45.39.png">
            <a:extLst>
              <a:ext uri="{FF2B5EF4-FFF2-40B4-BE49-F238E27FC236}">
                <a16:creationId xmlns:a16="http://schemas.microsoft.com/office/drawing/2014/main" id="{C87E6398-B9B8-9F67-427F-7C5D9024F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1" y="5803094"/>
            <a:ext cx="942535" cy="10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C157F-3F98-0CEF-F8D0-82692F96159A}"/>
              </a:ext>
            </a:extLst>
          </p:cNvPr>
          <p:cNvSpPr txBox="1"/>
          <p:nvPr/>
        </p:nvSpPr>
        <p:spPr>
          <a:xfrm>
            <a:off x="2432667" y="144640"/>
            <a:ext cx="502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Grow the Code</a:t>
            </a:r>
          </a:p>
        </p:txBody>
      </p:sp>
      <p:pic>
        <p:nvPicPr>
          <p:cNvPr id="3" name="Picture 2" descr="Screen Shot 2021-09-24 at 14.45.39.png">
            <a:extLst>
              <a:ext uri="{FF2B5EF4-FFF2-40B4-BE49-F238E27FC236}">
                <a16:creationId xmlns:a16="http://schemas.microsoft.com/office/drawing/2014/main" id="{FFF34C65-7773-39BC-7B20-A2DAC0CC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681551"/>
            <a:ext cx="942535" cy="1011261"/>
          </a:xfrm>
          <a:prstGeom prst="rect">
            <a:avLst/>
          </a:prstGeom>
        </p:spPr>
      </p:pic>
      <p:pic>
        <p:nvPicPr>
          <p:cNvPr id="1026" name="Picture 2" descr="Phonics | St Columba's Catholic Primary School">
            <a:extLst>
              <a:ext uri="{FF2B5EF4-FFF2-40B4-BE49-F238E27FC236}">
                <a16:creationId xmlns:a16="http://schemas.microsoft.com/office/drawing/2014/main" id="{24BE729C-D221-4C72-BC36-F1495FB6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8" y="1114137"/>
            <a:ext cx="7244863" cy="45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3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33606"/>
            <a:ext cx="738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98" y="1672270"/>
            <a:ext cx="1606873" cy="1724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littlewandlelettersandsounds.org.uk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47" y="349579"/>
            <a:ext cx="7212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499" y="4279259"/>
            <a:ext cx="8678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Why Little </a:t>
            </a:r>
            <a:r>
              <a:rPr lang="en-US" b="1" dirty="0" err="1">
                <a:latin typeface="Comic Sans MS" panose="030F0702030302020204" pitchFamily="66" charset="0"/>
              </a:rPr>
              <a:t>Wandle</a:t>
            </a:r>
            <a:r>
              <a:rPr lang="en-US" b="1" dirty="0">
                <a:latin typeface="Comic Sans MS" panose="030F0702030302020204" pitchFamily="66" charset="0"/>
              </a:rPr>
              <a:t>?  </a:t>
            </a:r>
          </a:p>
          <a:p>
            <a:r>
              <a:rPr lang="en-US" dirty="0">
                <a:latin typeface="Comic Sans MS" panose="030F0702030302020204" pitchFamily="66" charset="0"/>
              </a:rPr>
              <a:t>Excellent training for all staff to ensure consistency.</a:t>
            </a:r>
          </a:p>
          <a:p>
            <a:r>
              <a:rPr lang="en-US" dirty="0">
                <a:latin typeface="Comic Sans MS" panose="030F0702030302020204" pitchFamily="66" charset="0"/>
              </a:rPr>
              <a:t>Every aspect of phonics and reading included in a detailed, thorough and systematic approach.</a:t>
            </a:r>
          </a:p>
          <a:p>
            <a:r>
              <a:rPr lang="en-US" dirty="0">
                <a:latin typeface="Comic Sans MS" panose="030F0702030302020204" pitchFamily="66" charset="0"/>
              </a:rPr>
              <a:t>Engaging resources without distracting from the learning.</a:t>
            </a:r>
          </a:p>
          <a:p>
            <a:r>
              <a:rPr lang="en-US" dirty="0">
                <a:latin typeface="Comic Sans MS" panose="030F0702030302020204" pitchFamily="66" charset="0"/>
              </a:rPr>
              <a:t>Comprehensive system for identifying and supporting children requiring extra help.</a:t>
            </a:r>
          </a:p>
          <a:p>
            <a:r>
              <a:rPr lang="en-US" dirty="0">
                <a:latin typeface="Comic Sans MS" panose="030F0702030302020204" pitchFamily="66" charset="0"/>
              </a:rPr>
              <a:t>Useful support for parents.  </a:t>
            </a: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331" y="22376"/>
            <a:ext cx="54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68" y="935937"/>
            <a:ext cx="87607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Daily short sessions (Currently in Y1 &amp; 2 we are trying to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catch up by having 2 phonics sessions a 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Specific order of teaching.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Synthetic phonics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Correct pronunciation is vital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(Videos on LW)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Repeated practice: revisit previously taught sounds at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 start of each lesson. Practice makes permanent. </a:t>
            </a: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8" y="4892748"/>
            <a:ext cx="1694289" cy="1694289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16" y="4962855"/>
            <a:ext cx="1554077" cy="15540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94093" y="1748846"/>
            <a:ext cx="2613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m-u-s-t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677" y="4038135"/>
            <a:ext cx="7635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https://www.littlewandlelettersandsounds.org.uk/resources/for-parents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</a:p>
          <a:p>
            <a:endParaRPr lang="en-US" dirty="0"/>
          </a:p>
        </p:txBody>
      </p:sp>
      <p:pic>
        <p:nvPicPr>
          <p:cNvPr id="13" name="Picture 12" descr="Screen Shot 2021-09-24 at 14.45.39.png">
            <a:extLst>
              <a:ext uri="{FF2B5EF4-FFF2-40B4-BE49-F238E27FC236}">
                <a16:creationId xmlns:a16="http://schemas.microsoft.com/office/drawing/2014/main" id="{D09CBC06-1CA1-B602-8A7D-5342B275E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681551"/>
            <a:ext cx="942535" cy="1011261"/>
          </a:xfrm>
          <a:prstGeom prst="rect">
            <a:avLst/>
          </a:prstGeom>
        </p:spPr>
      </p:pic>
      <p:pic>
        <p:nvPicPr>
          <p:cNvPr id="14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8B014085-95BA-CAD6-BE99-78EA23BC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On-screen Show (4:3)</PresentationFormat>
  <Paragraphs>184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Bradley Hand ITC</vt:lpstr>
      <vt:lpstr>Calibri</vt:lpstr>
      <vt:lpstr>Comic Sans MS</vt:lpstr>
      <vt:lpstr>Office Theme</vt:lpstr>
      <vt:lpstr>Welcome to our phonics and reading information sharing session </vt:lpstr>
      <vt:lpstr> Phonics and Early Reading</vt:lpstr>
      <vt:lpstr>What is phonics? 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Meaning of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parents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Neall</dc:creator>
  <cp:lastModifiedBy>Mike Glenton</cp:lastModifiedBy>
  <cp:revision>89</cp:revision>
  <dcterms:created xsi:type="dcterms:W3CDTF">2021-09-24T13:21:19Z</dcterms:created>
  <dcterms:modified xsi:type="dcterms:W3CDTF">2022-06-17T20:13:22Z</dcterms:modified>
</cp:coreProperties>
</file>